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756" r:id="rId2"/>
    <p:sldMasterId id="2147483888" r:id="rId3"/>
    <p:sldMasterId id="2147483948" r:id="rId4"/>
    <p:sldMasterId id="2147483972" r:id="rId5"/>
    <p:sldMasterId id="2147484056" r:id="rId6"/>
    <p:sldMasterId id="2147484068" r:id="rId7"/>
    <p:sldMasterId id="2147484080" r:id="rId8"/>
  </p:sldMasterIdLst>
  <p:notesMasterIdLst>
    <p:notesMasterId r:id="rId38"/>
  </p:notesMasterIdLst>
  <p:handoutMasterIdLst>
    <p:handoutMasterId r:id="rId39"/>
  </p:handoutMasterIdLst>
  <p:sldIdLst>
    <p:sldId id="257" r:id="rId9"/>
    <p:sldId id="465" r:id="rId10"/>
    <p:sldId id="528" r:id="rId11"/>
    <p:sldId id="525" r:id="rId12"/>
    <p:sldId id="529" r:id="rId13"/>
    <p:sldId id="530" r:id="rId14"/>
    <p:sldId id="531" r:id="rId15"/>
    <p:sldId id="533" r:id="rId16"/>
    <p:sldId id="526" r:id="rId17"/>
    <p:sldId id="527" r:id="rId18"/>
    <p:sldId id="534" r:id="rId19"/>
    <p:sldId id="535" r:id="rId20"/>
    <p:sldId id="536" r:id="rId21"/>
    <p:sldId id="537" r:id="rId22"/>
    <p:sldId id="539" r:id="rId23"/>
    <p:sldId id="540" r:id="rId24"/>
    <p:sldId id="541" r:id="rId25"/>
    <p:sldId id="544" r:id="rId26"/>
    <p:sldId id="542" r:id="rId27"/>
    <p:sldId id="543" r:id="rId28"/>
    <p:sldId id="499" r:id="rId29"/>
    <p:sldId id="522" r:id="rId30"/>
    <p:sldId id="545" r:id="rId31"/>
    <p:sldId id="523" r:id="rId32"/>
    <p:sldId id="524" r:id="rId33"/>
    <p:sldId id="469" r:id="rId34"/>
    <p:sldId id="480" r:id="rId35"/>
    <p:sldId id="490" r:id="rId36"/>
    <p:sldId id="493" r:id="rId37"/>
  </p:sldIdLst>
  <p:sldSz cx="9144000" cy="6858000" type="screen4x3"/>
  <p:notesSz cx="7077075" cy="9382125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79" autoAdjust="0"/>
    <p:restoredTop sz="94500" autoAdjust="0"/>
  </p:normalViewPr>
  <p:slideViewPr>
    <p:cSldViewPr>
      <p:cViewPr>
        <p:scale>
          <a:sx n="60" d="100"/>
          <a:sy n="60" d="100"/>
        </p:scale>
        <p:origin x="-39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5D00E-0512-4A07-9068-4C3674E0BE3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0638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438" y="8910638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2F346-9A9F-4D7B-B339-CA00CF990B60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6155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9107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9107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F065884D-B5AF-4581-B6BE-1784A9BB9DFB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56510"/>
            <a:ext cx="5661660" cy="4221956"/>
          </a:xfrm>
          <a:prstGeom prst="rect">
            <a:avLst/>
          </a:prstGeom>
        </p:spPr>
        <p:txBody>
          <a:bodyPr vert="horz" lIns="94055" tIns="47028" rIns="94055" bIns="4702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911390"/>
            <a:ext cx="3066733" cy="469107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6" y="8911390"/>
            <a:ext cx="3066733" cy="469107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941337EF-86A4-49A2-A206-0EA57E5B77C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771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337EF-86A4-49A2-A206-0EA57E5B77CB}" type="slidenum">
              <a:rPr lang="es-GT" smtClean="0">
                <a:solidFill>
                  <a:prstClr val="black"/>
                </a:solidFill>
              </a:rPr>
              <a:pPr/>
              <a:t>17</a:t>
            </a:fld>
            <a:endParaRPr lang="es-G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D7ECEC-4BA4-4824-8D01-2111A23C189C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GT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3E6959-C501-4E67-8169-DCECAB6FF98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560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05/12/2014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160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white"/>
                </a:solidFill>
              </a:rPr>
              <a:pPr/>
              <a:t>05/12/2014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white"/>
                </a:solidFill>
              </a:rPr>
              <a:pPr/>
              <a:t>‹Nº›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68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white"/>
                </a:solidFill>
              </a:rPr>
              <a:pPr/>
              <a:t>05/12/2014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white"/>
                </a:solidFill>
              </a:rPr>
              <a:pPr/>
              <a:t>‹Nº›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213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05/12/2014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70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white"/>
                </a:solidFill>
              </a:rPr>
              <a:pPr/>
              <a:t>05/12/2014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white"/>
                </a:solidFill>
              </a:rPr>
              <a:pPr/>
              <a:t>‹Nº›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164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05/12/2014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44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05/12/2014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18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D7ECEC-4BA4-4824-8D01-2111A23C189C}" type="datetimeFigureOut">
              <a:rPr lang="es-GT" smtClean="0">
                <a:solidFill>
                  <a:prstClr val="white"/>
                </a:solidFill>
              </a:rPr>
              <a:pPr/>
              <a:t>05/12/2014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GT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3E6959-C501-4E67-8169-DCECAB6FF984}" type="slidenum">
              <a:rPr lang="es-GT" smtClean="0">
                <a:solidFill>
                  <a:prstClr val="white"/>
                </a:solidFill>
              </a:rPr>
              <a:pPr/>
              <a:t>‹Nº›</a:t>
            </a:fld>
            <a:endParaRPr lang="es-GT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92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05/12/2014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00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05/12/2014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89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4F231-2871-4B76-863B-A301D2342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313A-34F7-432C-A779-4FCA5B351B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4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3DE5-C9A9-4B45-BA65-8EA46BC150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B5F5-FCEF-4F88-82AC-8D99F5D3B2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7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4F16D-1ECD-4569-A306-EB1039FA74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EC99-E5E5-4B78-92D4-9C85F7F3BF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41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693E-C059-4774-AE04-0A1288E081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6211-CC4F-430D-9842-F7E23CB3D5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43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7EB3-CDD0-4816-A597-E2F0E89592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BAE9-1B07-425B-AD2E-29067D5895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77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316E-25AA-4B87-9987-B97E79EB9F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9029-5BEE-43D3-ADA1-06B29E8FF9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24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4587-D469-4D11-A1A3-990ED4CF5F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B6BA-1358-4D74-8684-A3E1AA433C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3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4B80-B5B7-4784-A105-7A894AFA8F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F1EF-39B9-4A86-9B7A-689766C30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17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B7C6-C1DD-465E-ACAA-B824988F53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2930-8DFC-48CE-9764-379A63B8F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86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0758-60F4-45C2-B163-8CF422E68D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090A-7E9E-4425-9C5C-AAB384E2AF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91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732C-2E87-487D-84C0-B084A782B8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AAA7-748E-4D6B-8A32-6EA6B82E40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82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51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3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19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1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51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3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29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81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91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6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57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0162FA-15B1-4F0F-B4FA-9ED1CE0B5E07}" type="slidenum">
              <a:rPr lang="es-GT" smtClean="0">
                <a:solidFill>
                  <a:srgbClr val="94C600"/>
                </a:solidFill>
              </a:rPr>
              <a:pPr/>
              <a:t>‹Nº›</a:t>
            </a:fld>
            <a:endParaRPr lang="es-GT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71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3575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8731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26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97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64480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3287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59251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7822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809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1544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srgbClr val="DBF5F9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24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790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srgbClr val="DBF5F9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7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44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363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01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60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D169B3-A025-4D3B-89EF-9C365CFB4A62}" type="slidenum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35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07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33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19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015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7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921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272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527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792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7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076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957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09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83922"/>
      </p:ext>
    </p:extLst>
  </p:cSld>
  <p:clrMapOvr>
    <a:masterClrMapping/>
  </p:clrMapOvr>
  <p:transition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47086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39386"/>
      </p:ext>
    </p:extLst>
  </p:cSld>
  <p:clrMapOvr>
    <a:masterClrMapping/>
  </p:clrMapOvr>
  <p:transition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13345"/>
      </p:ext>
    </p:extLst>
  </p:cSld>
  <p:clrMapOvr>
    <a:masterClrMapping/>
  </p:clrMapOvr>
  <p:transition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96375"/>
      </p:ext>
    </p:extLst>
  </p:cSld>
  <p:clrMapOvr>
    <a:masterClrMapping/>
  </p:clrMapOvr>
  <p:transition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12482"/>
      </p:ext>
    </p:extLst>
  </p:cSld>
  <p:clrMapOvr>
    <a:masterClrMapping/>
  </p:clrMapOvr>
  <p:transition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19144"/>
      </p:ext>
    </p:extLst>
  </p:cSld>
  <p:clrMapOvr>
    <a:masterClrMapping/>
  </p:clrMapOvr>
  <p:transition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37062"/>
      </p:ext>
    </p:extLst>
  </p:cSld>
  <p:clrMapOvr>
    <a:masterClrMapping/>
  </p:clrMapOvr>
  <p:transition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66053"/>
      </p:ext>
    </p:extLst>
  </p:cSld>
  <p:clrMapOvr>
    <a:masterClrMapping/>
  </p:clrMapOvr>
  <p:transition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57300"/>
      </p:ext>
    </p:extLst>
  </p:cSld>
  <p:clrMapOvr>
    <a:masterClrMapping/>
  </p:clrMapOvr>
  <p:transition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41523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3947-9E68-4AA4-AEF2-EC25619E2787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CCF2-990E-4574-9202-229425B139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D7ECEC-4BA4-4824-8D01-2111A23C189C}" type="datetimeFigureOut">
              <a:rPr lang="es-GT" smtClean="0">
                <a:solidFill>
                  <a:prstClr val="black"/>
                </a:solidFill>
              </a:rPr>
              <a:pPr/>
              <a:t>05/12/2014</a:t>
            </a:fld>
            <a:endParaRPr lang="es-GT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GT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3E6959-C501-4E67-8169-DCECAB6FF984}" type="slidenum">
              <a:rPr lang="es-GT" smtClean="0">
                <a:solidFill>
                  <a:prstClr val="black"/>
                </a:solidFill>
              </a:rPr>
              <a:pPr/>
              <a:t>‹Nº›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3447E1-1BB1-4A2B-AC42-7AF165AD1B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9BB7FD-AD51-4625-B8A6-990CB79765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6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F9C4-1C57-4684-BA9B-AE8D780876F9}" type="datetimeFigureOut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162FA-15B1-4F0F-B4FA-9ED1CE0B5E07}" type="slidenum">
              <a:rPr lang="es-GT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69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8FF9C4-1C57-4684-BA9B-AE8D780876F9}" type="datetimeFigureOut">
              <a:rPr lang="es-GT" smtClean="0"/>
              <a:pPr/>
              <a:t>05/12/2014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G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0162FA-15B1-4F0F-B4FA-9ED1CE0B5E0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063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197577-6BC0-41DD-A869-ABC0851AF16F}" type="datetimeFigureOut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05/12/2014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D169B3-A025-4D3B-89EF-9C365CFB4A62}" type="slidenum">
              <a:rPr lang="es-GT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GT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9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7577-6BC0-41DD-A869-ABC0851AF16F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69B3-A025-4D3B-89EF-9C365CFB4A62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6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3947-9E68-4AA4-AEF2-EC25619E278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CCF2-990E-4574-9202-229425B139A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0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4797152"/>
            <a:ext cx="6400800" cy="288032"/>
          </a:xfrm>
        </p:spPr>
        <p:txBody>
          <a:bodyPr>
            <a:noAutofit/>
          </a:bodyPr>
          <a:lstStyle/>
          <a:p>
            <a:pPr algn="r"/>
            <a:endParaRPr lang="en-US" sz="16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6074"/>
            <a:ext cx="216893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58289"/>
            <a:ext cx="1103126" cy="161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57158" y="2204864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GT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589240"/>
            <a:ext cx="2143108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86388"/>
            <a:ext cx="192879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C:\Users\Alejandro\Desktop\San Mateo\fotos para informe\2013-02-05 10.15.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50" y="5589240"/>
            <a:ext cx="1976718" cy="126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Rectángulo"/>
          <p:cNvSpPr/>
          <p:nvPr/>
        </p:nvSpPr>
        <p:spPr>
          <a:xfrm>
            <a:off x="0" y="6500810"/>
            <a:ext cx="1700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400" dirty="0" smtClean="0">
                <a:solidFill>
                  <a:schemeClr val="bg1"/>
                </a:solidFill>
              </a:rPr>
              <a:t>San Marcos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500694" y="6429396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sz="1400" dirty="0" smtClean="0">
                <a:solidFill>
                  <a:schemeClr val="bg1"/>
                </a:solidFill>
              </a:rPr>
              <a:t>San Juan Ermita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85918" y="6215082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400" dirty="0" smtClean="0">
                <a:solidFill>
                  <a:schemeClr val="bg1"/>
                </a:solidFill>
              </a:rPr>
              <a:t>San Mateo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13 Imagen" descr="C:\Users\VAIO SVE14A25CLH\Pictures\FOTOS DE HONGOS\P10007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6484" y="5439175"/>
            <a:ext cx="2000264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Rectángulo"/>
          <p:cNvSpPr/>
          <p:nvPr/>
        </p:nvSpPr>
        <p:spPr>
          <a:xfrm>
            <a:off x="7492236" y="6414007"/>
            <a:ext cx="1428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 err="1" smtClean="0">
                <a:solidFill>
                  <a:schemeClr val="bg1"/>
                </a:solidFill>
              </a:rPr>
              <a:t>Patzicía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713" y="144016"/>
            <a:ext cx="1343943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16103" y="6500809"/>
            <a:ext cx="1700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400" dirty="0" smtClean="0">
                <a:solidFill>
                  <a:schemeClr val="bg1"/>
                </a:solidFill>
              </a:rPr>
              <a:t>San Marcos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552729" y="6458761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sz="1400" dirty="0" smtClean="0">
                <a:solidFill>
                  <a:schemeClr val="bg1"/>
                </a:solidFill>
              </a:rPr>
              <a:t>San Juan </a:t>
            </a:r>
            <a:r>
              <a:rPr lang="es-GT" sz="1400" dirty="0" err="1" smtClean="0">
                <a:solidFill>
                  <a:schemeClr val="bg1"/>
                </a:solidFill>
              </a:rPr>
              <a:t>Ostuncalco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516797" y="6429395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sz="1400" dirty="0" smtClean="0">
                <a:solidFill>
                  <a:schemeClr val="bg1"/>
                </a:solidFill>
              </a:rPr>
              <a:t>San Juan Ermita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802021" y="6215081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400" dirty="0" smtClean="0">
                <a:solidFill>
                  <a:schemeClr val="bg1"/>
                </a:solidFill>
              </a:rPr>
              <a:t>San Mateo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7492236" y="6398619"/>
            <a:ext cx="1428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 err="1" smtClean="0">
                <a:solidFill>
                  <a:schemeClr val="bg1"/>
                </a:solidFill>
              </a:rPr>
              <a:t>Patzicía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16103" y="6485421"/>
            <a:ext cx="1700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400" dirty="0" smtClean="0">
                <a:solidFill>
                  <a:schemeClr val="bg1"/>
                </a:solidFill>
              </a:rPr>
              <a:t>San Marcos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3539355" y="6444784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sz="1400" dirty="0" smtClean="0">
                <a:solidFill>
                  <a:schemeClr val="bg1"/>
                </a:solidFill>
              </a:rPr>
              <a:t>San Juan </a:t>
            </a:r>
            <a:r>
              <a:rPr lang="es-GT" sz="1400" dirty="0" err="1" smtClean="0">
                <a:solidFill>
                  <a:schemeClr val="bg1"/>
                </a:solidFill>
              </a:rPr>
              <a:t>Ostuncalco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5516797" y="6414007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sz="1400" dirty="0" smtClean="0">
                <a:solidFill>
                  <a:schemeClr val="bg1"/>
                </a:solidFill>
              </a:rPr>
              <a:t>San Juan Ermita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1802021" y="6199693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400" dirty="0" smtClean="0">
                <a:solidFill>
                  <a:schemeClr val="bg1"/>
                </a:solidFill>
              </a:rPr>
              <a:t>San Mateo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6" name="48 Imagen" descr="F:\fotos MAGA 2013\SAM_1542.JPG"/>
          <p:cNvPicPr/>
          <p:nvPr/>
        </p:nvPicPr>
        <p:blipFill rotWithShape="1">
          <a:blip r:embed="rId9" cstate="print"/>
          <a:srcRect r="-533" b="13298"/>
          <a:stretch/>
        </p:blipFill>
        <p:spPr bwMode="auto">
          <a:xfrm>
            <a:off x="3443991" y="5733256"/>
            <a:ext cx="2003425" cy="1174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607604" y="6446326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sz="1400" dirty="0" smtClean="0">
                <a:solidFill>
                  <a:schemeClr val="bg1"/>
                </a:solidFill>
              </a:rPr>
              <a:t>San Juan </a:t>
            </a:r>
            <a:r>
              <a:rPr lang="es-GT" sz="1400" dirty="0" err="1" smtClean="0">
                <a:solidFill>
                  <a:schemeClr val="bg1"/>
                </a:solidFill>
              </a:rPr>
              <a:t>Ostuncalco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66540" y="1916832"/>
            <a:ext cx="74498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i="1" kern="0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Taller experiencias metodológicas en la articulación de Políticas de Desarrollo Social y </a:t>
            </a:r>
            <a:r>
              <a:rPr lang="es-ES" sz="2000" b="1" i="1" kern="0" dirty="0" err="1" smtClean="0">
                <a:solidFill>
                  <a:schemeClr val="accent4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Economico</a:t>
            </a:r>
            <a:r>
              <a:rPr lang="es-ES" sz="2000" b="1" i="1" kern="0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-Productivas </a:t>
            </a:r>
            <a:endParaRPr kumimoji="0" lang="es-ES" sz="2000" b="1" i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b="1" i="1" kern="0" dirty="0" smtClean="0">
              <a:solidFill>
                <a:schemeClr val="accent4">
                  <a:lumMod val="75000"/>
                </a:schemeClr>
              </a:solidFill>
              <a:latin typeface="Century Gothic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E</a:t>
            </a: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l servicio</a:t>
            </a:r>
            <a:r>
              <a:rPr kumimoji="0" lang="es-ES" sz="3200" b="1" i="1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de extensión del MAGA.  Funciones de las Agencias de Extensión Rural.</a:t>
            </a:r>
            <a:r>
              <a:rPr kumimoji="0" lang="es-E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 </a:t>
            </a:r>
            <a:br>
              <a:rPr kumimoji="0" lang="es-E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</a:br>
            <a:endParaRPr kumimoji="0" lang="es-ES" sz="3600" b="1" i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Lic. Saúl A. Lima  L.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i="1" kern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Asesor Nacional de Extensión Rural</a:t>
            </a:r>
            <a:r>
              <a:rPr kumimoji="0" lang="es-ES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/>
            </a:r>
            <a:br>
              <a:rPr kumimoji="0" lang="es-ES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</a:br>
            <a:r>
              <a:rPr lang="es-ES" sz="1600" b="1" i="1" kern="0" noProof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27</a:t>
            </a:r>
            <a:r>
              <a:rPr kumimoji="0" lang="es-ES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de  noviembre</a:t>
            </a:r>
            <a:r>
              <a:rPr lang="es-ES" sz="1600" b="1" i="1" kern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  </a:t>
            </a:r>
            <a:r>
              <a:rPr kumimoji="0" lang="es-ES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del 2014</a:t>
            </a:r>
            <a:r>
              <a:rPr kumimoji="0" lang="es-E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/>
            </a:r>
            <a:br>
              <a:rPr kumimoji="0" lang="es-E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</a:br>
            <a:endParaRPr kumimoji="0" lang="es-GT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/>
      <p:bldP spid="52" grpId="0"/>
      <p:bldP spid="54" grpId="0"/>
      <p:bldP spid="5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4" name="Picture 2" descr="http://www.icantgetpublished.com/images/blue-cu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520" cy="68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76064" y="288032"/>
            <a:ext cx="8244408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MX" sz="2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Características del modelo de extensión actual</a:t>
            </a:r>
            <a:endParaRPr lang="es-GT" sz="2800" b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144471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Partes del modelo</a:t>
            </a:r>
            <a:r>
              <a:rPr lang="es-GT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s-GT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292837" y="2094125"/>
            <a:ext cx="504056" cy="54278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36104" y="2852936"/>
            <a:ext cx="7884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III.  PLAN DE GRUPO.</a:t>
            </a:r>
          </a:p>
          <a:p>
            <a:endParaRPr lang="es-MX" sz="2400" b="1" dirty="0" smtClean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Contiene decisiones del grupo.  Decisiones que hacen posible el mejoramiento; solución de problemas o aprovechamiento de oportunidades.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r>
              <a:rPr lang="es-MX" sz="2400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IV.  </a:t>
            </a:r>
            <a:r>
              <a:rPr lang="es-MX" sz="2400" b="1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CONVERSIÓN DEL GRUPO EN CADER.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Grupo con propósito, con ideas para mejorar.  Tienen que aprender, tiene plan de grupo.  </a:t>
            </a:r>
            <a:endParaRPr lang="es-MX" sz="2400" dirty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521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246048" y="804180"/>
            <a:ext cx="8703988" cy="583264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s-GT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CONCEPTO:</a:t>
            </a:r>
          </a:p>
          <a:p>
            <a:pPr marL="45720" indent="0">
              <a:buNone/>
            </a:pPr>
            <a:endParaRPr lang="es-GT" sz="8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 un lugar donde nos reunimos para practicar y </a:t>
            </a:r>
            <a:r>
              <a:rPr lang="es-ES" sz="1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 todos de todos</a:t>
            </a:r>
            <a:r>
              <a:rPr lang="es-ES" sz="1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s-GT" sz="1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sz="5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sz="4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sz="6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sz="6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sz="6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es-GT" sz="6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es-GT" sz="1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Promotor </a:t>
            </a:r>
            <a:r>
              <a:rPr lang="es-GT" sz="1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Mario Gómez, </a:t>
            </a:r>
            <a:r>
              <a:rPr lang="es-GT" sz="11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Ocubilá</a:t>
            </a:r>
            <a:r>
              <a:rPr lang="es-GT" sz="1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GT" sz="1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Huehuetenango</a:t>
            </a:r>
            <a:endParaRPr lang="es-GT" sz="11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s-G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G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G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 smtClean="0"/>
          </a:p>
          <a:p>
            <a:endParaRPr lang="es-G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46048" y="116632"/>
            <a:ext cx="871296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GT" sz="4400" b="1" dirty="0" smtClean="0">
                <a:solidFill>
                  <a:prstClr val="black"/>
                </a:solidFill>
                <a:ea typeface="+mj-ea"/>
                <a:cs typeface="+mj-cs"/>
              </a:rPr>
              <a:t>-CADER-</a:t>
            </a:r>
            <a:endParaRPr lang="es-GT" sz="44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6" name="Picture 2" descr="IMG_000002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08" y="2524502"/>
            <a:ext cx="3888432" cy="310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860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467544" y="836712"/>
            <a:ext cx="8208912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G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CONCEPTO:</a:t>
            </a:r>
          </a:p>
          <a:p>
            <a:pPr marL="45720" indent="0">
              <a:buNone/>
            </a:pP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just">
              <a:buNone/>
            </a:pPr>
            <a:r>
              <a:rPr lang="es-E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 un sistema de participación social en el cual concurren saberes y capacidades locales y externas para encontrar rutas y acciones hacia niveles superiores de vida de la población rural con base en la autogestión.”</a:t>
            </a:r>
            <a:endParaRPr lang="es-GT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r">
              <a:buNone/>
            </a:pPr>
            <a:r>
              <a:rPr lang="es-G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Despacho y equipo extensión central</a:t>
            </a:r>
            <a:r>
              <a:rPr lang="es-G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G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G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 smtClean="0"/>
          </a:p>
          <a:p>
            <a:endParaRPr lang="es-G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s-GT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46048" y="116632"/>
            <a:ext cx="871296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GT" sz="3600" b="1" dirty="0" smtClean="0">
                <a:solidFill>
                  <a:prstClr val="black"/>
                </a:solidFill>
                <a:ea typeface="+mj-ea"/>
                <a:cs typeface="+mj-cs"/>
              </a:rPr>
              <a:t>-CADER-</a:t>
            </a:r>
            <a:endParaRPr lang="es-GT" sz="36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54665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215063" y="1357313"/>
            <a:ext cx="2500312" cy="2928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gradFill flip="none" rotWithShape="1">
            <a:gsLst>
              <a:gs pos="5000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sz="2000" b="1" dirty="0" smtClean="0">
                <a:solidFill>
                  <a:schemeClr val="bg1"/>
                </a:solidFill>
              </a:rPr>
              <a:t>CONFORMACION DE LAS AGENCIAS MUNICIPALES DE EXTENSION RURAL –AMER-</a:t>
            </a:r>
            <a:endParaRPr lang="en-US" sz="2000" b="1" dirty="0" smtClean="0"/>
          </a:p>
        </p:txBody>
      </p:sp>
      <p:sp>
        <p:nvSpPr>
          <p:cNvPr id="6148" name="2 Marcador de contenido"/>
          <p:cNvSpPr>
            <a:spLocks noGrp="1"/>
          </p:cNvSpPr>
          <p:nvPr>
            <p:ph idx="1"/>
          </p:nvPr>
        </p:nvSpPr>
        <p:spPr>
          <a:xfrm>
            <a:off x="0" y="785813"/>
            <a:ext cx="6257925" cy="5857875"/>
          </a:xfrm>
        </p:spPr>
        <p:txBody>
          <a:bodyPr/>
          <a:lstStyle/>
          <a:p>
            <a:pPr lvl="1" eaLnBrk="1" fontAlgn="b" hangingPunct="1"/>
            <a:endParaRPr lang="es-GT" sz="2000" b="1" dirty="0" smtClean="0"/>
          </a:p>
          <a:p>
            <a:pPr lvl="1" eaLnBrk="1" fontAlgn="b" hangingPunct="1"/>
            <a:r>
              <a:rPr lang="es-GT" b="1" dirty="0" smtClean="0"/>
              <a:t>Agencia de Extensión:</a:t>
            </a:r>
          </a:p>
          <a:p>
            <a:pPr lvl="1" eaLnBrk="1" fontAlgn="b" hangingPunct="1"/>
            <a:endParaRPr lang="es-GT" sz="2000" b="1" dirty="0"/>
          </a:p>
          <a:p>
            <a:pPr lvl="2" eaLnBrk="1" fontAlgn="b" hangingPunct="1"/>
            <a:r>
              <a:rPr lang="es-GT" sz="2800" b="1" dirty="0" smtClean="0"/>
              <a:t>Extensionista (EC) “Coordinador de Desarrollo Rural Integral” .</a:t>
            </a:r>
          </a:p>
          <a:p>
            <a:pPr lvl="2" eaLnBrk="1" fontAlgn="b" hangingPunct="1"/>
            <a:endParaRPr lang="es-GT" sz="2800" b="1" dirty="0" smtClean="0"/>
          </a:p>
          <a:p>
            <a:pPr lvl="2" eaLnBrk="1" fontAlgn="b" hangingPunct="1"/>
            <a:r>
              <a:rPr lang="es-GT" sz="2800" b="1" dirty="0" smtClean="0"/>
              <a:t>Extensionista  de “Casa Hogar Saludable” </a:t>
            </a:r>
          </a:p>
          <a:p>
            <a:pPr lvl="2" eaLnBrk="1" fontAlgn="b" hangingPunct="1"/>
            <a:endParaRPr lang="es-GT" sz="2800" b="1" dirty="0" smtClean="0"/>
          </a:p>
          <a:p>
            <a:pPr lvl="2" eaLnBrk="1" fontAlgn="b" hangingPunct="1"/>
            <a:r>
              <a:rPr lang="es-GT" sz="2800" b="1" dirty="0" smtClean="0"/>
              <a:t>Extensionistas de Agricultura Familiar</a:t>
            </a:r>
            <a:r>
              <a:rPr lang="es-GT" sz="2800" b="1" dirty="0"/>
              <a:t>.</a:t>
            </a:r>
            <a:endParaRPr lang="es-GT" sz="2800" b="1" dirty="0" smtClean="0"/>
          </a:p>
          <a:p>
            <a:pPr marL="914400" lvl="2" indent="0" eaLnBrk="1" fontAlgn="b" hangingPunct="1">
              <a:buNone/>
            </a:pPr>
            <a:endParaRPr lang="es-GT" sz="1600" b="1" dirty="0" smtClean="0"/>
          </a:p>
          <a:p>
            <a:pPr lvl="2" eaLnBrk="1" fontAlgn="b" hangingPunct="1"/>
            <a:endParaRPr lang="en-US" sz="1600" b="1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7429500" y="1714500"/>
            <a:ext cx="1285875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0" name="3 CuadroTexto"/>
          <p:cNvSpPr txBox="1">
            <a:spLocks noChangeArrowheads="1"/>
          </p:cNvSpPr>
          <p:nvPr/>
        </p:nvSpPr>
        <p:spPr bwMode="auto">
          <a:xfrm>
            <a:off x="6215063" y="3978275"/>
            <a:ext cx="1928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z="1400">
                <a:solidFill>
                  <a:prstClr val="black"/>
                </a:solidFill>
                <a:latin typeface="Arial Narrow" pitchFamily="34" charset="0"/>
              </a:rPr>
              <a:t>Desarrollo rural integral</a:t>
            </a:r>
            <a:endParaRPr lang="en-US" sz="1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151" name="9 CuadroTexto"/>
          <p:cNvSpPr txBox="1">
            <a:spLocks noChangeArrowheads="1"/>
          </p:cNvSpPr>
          <p:nvPr/>
        </p:nvSpPr>
        <p:spPr bwMode="auto">
          <a:xfrm>
            <a:off x="6429375" y="1857375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z="1400" b="1" dirty="0" smtClean="0">
                <a:solidFill>
                  <a:prstClr val="black"/>
                </a:solidFill>
                <a:latin typeface="Arial Narrow" pitchFamily="34" charset="0"/>
              </a:rPr>
              <a:t>ECDR</a:t>
            </a: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152" name="10 CuadroTexto"/>
          <p:cNvSpPr txBox="1">
            <a:spLocks noChangeArrowheads="1"/>
          </p:cNvSpPr>
          <p:nvPr/>
        </p:nvSpPr>
        <p:spPr bwMode="auto">
          <a:xfrm>
            <a:off x="7286625" y="1335088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z="1400" b="1" dirty="0" smtClean="0">
                <a:solidFill>
                  <a:prstClr val="black"/>
                </a:solidFill>
                <a:latin typeface="Arial Narrow" pitchFamily="34" charset="0"/>
              </a:rPr>
              <a:t>ECHS</a:t>
            </a: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153" name="4 CuadroTexto"/>
          <p:cNvSpPr txBox="1">
            <a:spLocks noChangeArrowheads="1"/>
          </p:cNvSpPr>
          <p:nvPr/>
        </p:nvSpPr>
        <p:spPr bwMode="auto">
          <a:xfrm>
            <a:off x="7572375" y="3286125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z="1400">
                <a:solidFill>
                  <a:prstClr val="black"/>
                </a:solidFill>
                <a:latin typeface="Arial Narrow" pitchFamily="34" charset="0"/>
              </a:rPr>
              <a:t>Economía campesina</a:t>
            </a:r>
            <a:endParaRPr lang="en-US" sz="1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786688" y="1714500"/>
            <a:ext cx="928687" cy="1500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5" name="5 CuadroTexto"/>
          <p:cNvSpPr txBox="1">
            <a:spLocks noChangeArrowheads="1"/>
          </p:cNvSpPr>
          <p:nvPr/>
        </p:nvSpPr>
        <p:spPr bwMode="auto">
          <a:xfrm>
            <a:off x="7643813" y="1857375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z="1400">
                <a:solidFill>
                  <a:prstClr val="black"/>
                </a:solidFill>
                <a:latin typeface="Arial Narrow" pitchFamily="34" charset="0"/>
              </a:rPr>
              <a:t>Agricultura familiar</a:t>
            </a:r>
            <a:endParaRPr lang="en-US" sz="1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156" name="11 CuadroTexto"/>
          <p:cNvSpPr txBox="1">
            <a:spLocks noChangeArrowheads="1"/>
          </p:cNvSpPr>
          <p:nvPr/>
        </p:nvSpPr>
        <p:spPr bwMode="auto">
          <a:xfrm>
            <a:off x="7500938" y="2763838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GT" sz="1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GT" sz="1400" b="1" dirty="0" smtClean="0">
                <a:solidFill>
                  <a:prstClr val="black"/>
                </a:solidFill>
                <a:latin typeface="Arial Narrow" pitchFamily="34" charset="0"/>
              </a:rPr>
              <a:t>EAF</a:t>
            </a: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3" name="12 Flecha curvada hacia la izquierda"/>
          <p:cNvSpPr/>
          <p:nvPr/>
        </p:nvSpPr>
        <p:spPr>
          <a:xfrm rot="9635636">
            <a:off x="7158038" y="1414463"/>
            <a:ext cx="642937" cy="1743075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Flecha a la derecha con bandas"/>
          <p:cNvSpPr/>
          <p:nvPr/>
        </p:nvSpPr>
        <p:spPr>
          <a:xfrm rot="19383220">
            <a:off x="4539357" y="3941178"/>
            <a:ext cx="1751013" cy="857250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623602" y="1568674"/>
            <a:ext cx="8134576" cy="4949228"/>
            <a:chOff x="3671232" y="1428735"/>
            <a:chExt cx="3837640" cy="409417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3769303" y="1643051"/>
              <a:ext cx="3620728" cy="3879858"/>
            </a:xfrm>
            <a:custGeom>
              <a:avLst/>
              <a:gdLst>
                <a:gd name="T0" fmla="*/ 2147483647 w 1307"/>
                <a:gd name="T1" fmla="*/ 2147483647 h 555"/>
                <a:gd name="T2" fmla="*/ 2147483647 w 1307"/>
                <a:gd name="T3" fmla="*/ 2147483647 h 555"/>
                <a:gd name="T4" fmla="*/ 2147483647 w 1307"/>
                <a:gd name="T5" fmla="*/ 2147483647 h 555"/>
                <a:gd name="T6" fmla="*/ 2147483647 w 1307"/>
                <a:gd name="T7" fmla="*/ 2147483647 h 555"/>
                <a:gd name="T8" fmla="*/ 2147483647 w 1307"/>
                <a:gd name="T9" fmla="*/ 2147483647 h 555"/>
                <a:gd name="T10" fmla="*/ 2147483647 w 1307"/>
                <a:gd name="T11" fmla="*/ 2147483647 h 555"/>
                <a:gd name="T12" fmla="*/ 2147483647 w 1307"/>
                <a:gd name="T13" fmla="*/ 2147483647 h 555"/>
                <a:gd name="T14" fmla="*/ 2147483647 w 1307"/>
                <a:gd name="T15" fmla="*/ 0 h 555"/>
                <a:gd name="T16" fmla="*/ 2147483647 w 1307"/>
                <a:gd name="T17" fmla="*/ 0 h 555"/>
                <a:gd name="T18" fmla="*/ 2147483647 w 1307"/>
                <a:gd name="T19" fmla="*/ 2147483647 h 555"/>
                <a:gd name="T20" fmla="*/ 2147483647 w 1307"/>
                <a:gd name="T21" fmla="*/ 2147483647 h 555"/>
                <a:gd name="T22" fmla="*/ 0 w 1307"/>
                <a:gd name="T23" fmla="*/ 2147483647 h 555"/>
                <a:gd name="T24" fmla="*/ 0 w 1307"/>
                <a:gd name="T25" fmla="*/ 2147483647 h 555"/>
                <a:gd name="T26" fmla="*/ 2147483647 w 1307"/>
                <a:gd name="T27" fmla="*/ 2147483647 h 555"/>
                <a:gd name="T28" fmla="*/ 2147483647 w 1307"/>
                <a:gd name="T29" fmla="*/ 2147483647 h 555"/>
                <a:gd name="T30" fmla="*/ 2147483647 w 1307"/>
                <a:gd name="T31" fmla="*/ 2147483647 h 555"/>
                <a:gd name="T32" fmla="*/ 2147483647 w 1307"/>
                <a:gd name="T33" fmla="*/ 2147483647 h 5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7"/>
                <a:gd name="T52" fmla="*/ 0 h 555"/>
                <a:gd name="T53" fmla="*/ 1307 w 1307"/>
                <a:gd name="T54" fmla="*/ 555 h 5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7" h="555">
                  <a:moveTo>
                    <a:pt x="1258" y="555"/>
                  </a:moveTo>
                  <a:lnTo>
                    <a:pt x="1282" y="548"/>
                  </a:lnTo>
                  <a:lnTo>
                    <a:pt x="1300" y="525"/>
                  </a:lnTo>
                  <a:lnTo>
                    <a:pt x="1307" y="494"/>
                  </a:lnTo>
                  <a:lnTo>
                    <a:pt x="1307" y="62"/>
                  </a:lnTo>
                  <a:lnTo>
                    <a:pt x="1300" y="31"/>
                  </a:lnTo>
                  <a:lnTo>
                    <a:pt x="1282" y="8"/>
                  </a:lnTo>
                  <a:lnTo>
                    <a:pt x="1258" y="0"/>
                  </a:lnTo>
                  <a:lnTo>
                    <a:pt x="49" y="0"/>
                  </a:lnTo>
                  <a:lnTo>
                    <a:pt x="24" y="8"/>
                  </a:lnTo>
                  <a:lnTo>
                    <a:pt x="6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6" y="525"/>
                  </a:lnTo>
                  <a:lnTo>
                    <a:pt x="24" y="548"/>
                  </a:lnTo>
                  <a:lnTo>
                    <a:pt x="49" y="555"/>
                  </a:lnTo>
                  <a:lnTo>
                    <a:pt x="1258" y="5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788596" y="2214078"/>
              <a:ext cx="3640924" cy="3297281"/>
            </a:xfrm>
            <a:custGeom>
              <a:avLst/>
              <a:gdLst>
                <a:gd name="T0" fmla="*/ 2147483647 w 1307"/>
                <a:gd name="T1" fmla="*/ 2147483647 h 555"/>
                <a:gd name="T2" fmla="*/ 2147483647 w 1307"/>
                <a:gd name="T3" fmla="*/ 2147483647 h 555"/>
                <a:gd name="T4" fmla="*/ 2147483647 w 1307"/>
                <a:gd name="T5" fmla="*/ 2147483647 h 555"/>
                <a:gd name="T6" fmla="*/ 2147483647 w 1307"/>
                <a:gd name="T7" fmla="*/ 2147483647 h 555"/>
                <a:gd name="T8" fmla="*/ 2147483647 w 1307"/>
                <a:gd name="T9" fmla="*/ 2147483647 h 555"/>
                <a:gd name="T10" fmla="*/ 2147483647 w 1307"/>
                <a:gd name="T11" fmla="*/ 2147483647 h 555"/>
                <a:gd name="T12" fmla="*/ 2147483647 w 1307"/>
                <a:gd name="T13" fmla="*/ 2147483647 h 555"/>
                <a:gd name="T14" fmla="*/ 2147483647 w 1307"/>
                <a:gd name="T15" fmla="*/ 0 h 555"/>
                <a:gd name="T16" fmla="*/ 2147483647 w 1307"/>
                <a:gd name="T17" fmla="*/ 0 h 555"/>
                <a:gd name="T18" fmla="*/ 2147483647 w 1307"/>
                <a:gd name="T19" fmla="*/ 2147483647 h 555"/>
                <a:gd name="T20" fmla="*/ 2147483647 w 1307"/>
                <a:gd name="T21" fmla="*/ 2147483647 h 555"/>
                <a:gd name="T22" fmla="*/ 0 w 1307"/>
                <a:gd name="T23" fmla="*/ 2147483647 h 555"/>
                <a:gd name="T24" fmla="*/ 0 w 1307"/>
                <a:gd name="T25" fmla="*/ 2147483647 h 555"/>
                <a:gd name="T26" fmla="*/ 2147483647 w 1307"/>
                <a:gd name="T27" fmla="*/ 2147483647 h 555"/>
                <a:gd name="T28" fmla="*/ 2147483647 w 1307"/>
                <a:gd name="T29" fmla="*/ 2147483647 h 555"/>
                <a:gd name="T30" fmla="*/ 2147483647 w 1307"/>
                <a:gd name="T31" fmla="*/ 2147483647 h 555"/>
                <a:gd name="T32" fmla="*/ 2147483647 w 1307"/>
                <a:gd name="T33" fmla="*/ 2147483647 h 5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7"/>
                <a:gd name="T52" fmla="*/ 0 h 555"/>
                <a:gd name="T53" fmla="*/ 1307 w 1307"/>
                <a:gd name="T54" fmla="*/ 555 h 5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7" h="555">
                  <a:moveTo>
                    <a:pt x="1258" y="555"/>
                  </a:moveTo>
                  <a:lnTo>
                    <a:pt x="1282" y="548"/>
                  </a:lnTo>
                  <a:lnTo>
                    <a:pt x="1300" y="525"/>
                  </a:lnTo>
                  <a:lnTo>
                    <a:pt x="1307" y="494"/>
                  </a:lnTo>
                  <a:lnTo>
                    <a:pt x="1307" y="62"/>
                  </a:lnTo>
                  <a:lnTo>
                    <a:pt x="1300" y="31"/>
                  </a:lnTo>
                  <a:lnTo>
                    <a:pt x="1282" y="8"/>
                  </a:lnTo>
                  <a:lnTo>
                    <a:pt x="1258" y="0"/>
                  </a:lnTo>
                  <a:lnTo>
                    <a:pt x="49" y="0"/>
                  </a:lnTo>
                  <a:lnTo>
                    <a:pt x="24" y="8"/>
                  </a:lnTo>
                  <a:lnTo>
                    <a:pt x="6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6" y="525"/>
                  </a:lnTo>
                  <a:lnTo>
                    <a:pt x="24" y="548"/>
                  </a:lnTo>
                  <a:lnTo>
                    <a:pt x="49" y="555"/>
                  </a:lnTo>
                  <a:lnTo>
                    <a:pt x="1258" y="555"/>
                  </a:lnTo>
                </a:path>
              </a:pathLst>
            </a:custGeom>
            <a:grpFill/>
            <a:ln w="9525">
              <a:solidFill>
                <a:srgbClr val="FFF06A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671232" y="1428735"/>
              <a:ext cx="3837640" cy="3968198"/>
            </a:xfrm>
            <a:custGeom>
              <a:avLst/>
              <a:gdLst>
                <a:gd name="T0" fmla="*/ 2147483647 w 1314"/>
                <a:gd name="T1" fmla="*/ 2147483647 h 548"/>
                <a:gd name="T2" fmla="*/ 2147483647 w 1314"/>
                <a:gd name="T3" fmla="*/ 2147483647 h 548"/>
                <a:gd name="T4" fmla="*/ 2147483647 w 1314"/>
                <a:gd name="T5" fmla="*/ 2147483647 h 548"/>
                <a:gd name="T6" fmla="*/ 2147483647 w 1314"/>
                <a:gd name="T7" fmla="*/ 2147483647 h 548"/>
                <a:gd name="T8" fmla="*/ 2147483647 w 1314"/>
                <a:gd name="T9" fmla="*/ 2147483647 h 548"/>
                <a:gd name="T10" fmla="*/ 2147483647 w 1314"/>
                <a:gd name="T11" fmla="*/ 2147483647 h 548"/>
                <a:gd name="T12" fmla="*/ 2147483647 w 1314"/>
                <a:gd name="T13" fmla="*/ 2147483647 h 548"/>
                <a:gd name="T14" fmla="*/ 2147483647 w 1314"/>
                <a:gd name="T15" fmla="*/ 0 h 548"/>
                <a:gd name="T16" fmla="*/ 2147483647 w 1314"/>
                <a:gd name="T17" fmla="*/ 0 h 548"/>
                <a:gd name="T18" fmla="*/ 2147483647 w 1314"/>
                <a:gd name="T19" fmla="*/ 2147483647 h 548"/>
                <a:gd name="T20" fmla="*/ 2147483647 w 1314"/>
                <a:gd name="T21" fmla="*/ 2147483647 h 548"/>
                <a:gd name="T22" fmla="*/ 0 w 1314"/>
                <a:gd name="T23" fmla="*/ 2147483647 h 548"/>
                <a:gd name="T24" fmla="*/ 0 w 1314"/>
                <a:gd name="T25" fmla="*/ 2147483647 h 548"/>
                <a:gd name="T26" fmla="*/ 2147483647 w 1314"/>
                <a:gd name="T27" fmla="*/ 2147483647 h 548"/>
                <a:gd name="T28" fmla="*/ 2147483647 w 1314"/>
                <a:gd name="T29" fmla="*/ 2147483647 h 548"/>
                <a:gd name="T30" fmla="*/ 2147483647 w 1314"/>
                <a:gd name="T31" fmla="*/ 2147483647 h 548"/>
                <a:gd name="T32" fmla="*/ 2147483647 w 1314"/>
                <a:gd name="T33" fmla="*/ 2147483647 h 5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4"/>
                <a:gd name="T52" fmla="*/ 0 h 548"/>
                <a:gd name="T53" fmla="*/ 1314 w 1314"/>
                <a:gd name="T54" fmla="*/ 548 h 5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4" h="548">
                  <a:moveTo>
                    <a:pt x="1265" y="548"/>
                  </a:moveTo>
                  <a:lnTo>
                    <a:pt x="1289" y="540"/>
                  </a:lnTo>
                  <a:lnTo>
                    <a:pt x="1308" y="517"/>
                  </a:lnTo>
                  <a:lnTo>
                    <a:pt x="1314" y="494"/>
                  </a:lnTo>
                  <a:lnTo>
                    <a:pt x="1314" y="62"/>
                  </a:lnTo>
                  <a:lnTo>
                    <a:pt x="1308" y="31"/>
                  </a:lnTo>
                  <a:lnTo>
                    <a:pt x="1289" y="8"/>
                  </a:lnTo>
                  <a:lnTo>
                    <a:pt x="1265" y="0"/>
                  </a:lnTo>
                  <a:lnTo>
                    <a:pt x="50" y="0"/>
                  </a:lnTo>
                  <a:lnTo>
                    <a:pt x="25" y="8"/>
                  </a:lnTo>
                  <a:lnTo>
                    <a:pt x="7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7" y="517"/>
                  </a:lnTo>
                  <a:lnTo>
                    <a:pt x="25" y="540"/>
                  </a:lnTo>
                  <a:lnTo>
                    <a:pt x="50" y="548"/>
                  </a:lnTo>
                  <a:lnTo>
                    <a:pt x="1265" y="548"/>
                  </a:lnTo>
                  <a:close/>
                </a:path>
              </a:pathLst>
            </a:custGeom>
            <a:grpFill/>
            <a:ln w="9525">
              <a:solidFill>
                <a:srgbClr val="00ABFD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623601" y="2218444"/>
            <a:ext cx="8160075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457200"/>
            <a:endParaRPr lang="es-GT" sz="2000" b="1" dirty="0" smtClean="0">
              <a:solidFill>
                <a:prstClr val="white"/>
              </a:solidFill>
              <a:latin typeface="Arial" pitchFamily="34" charset="0"/>
              <a:ea typeface="ＭＳ Ｐゴシック"/>
            </a:endParaRPr>
          </a:p>
          <a:p>
            <a:pPr algn="just" defTabSz="457200"/>
            <a:r>
              <a:rPr lang="es-MX" sz="3200" b="1" dirty="0" smtClean="0">
                <a:latin typeface="Calibri"/>
                <a:ea typeface="Calibri"/>
                <a:cs typeface="Times New Roman"/>
              </a:rPr>
              <a:t>“</a:t>
            </a:r>
            <a:r>
              <a:rPr lang="es-MX" sz="3200" b="1" dirty="0">
                <a:latin typeface="Calibri"/>
                <a:ea typeface="Calibri"/>
                <a:cs typeface="Times New Roman"/>
              </a:rPr>
              <a:t>Casa Hogar Saludable, es el espacio físico donde habita una familia o grupo de personas; sus miembros conviven en armonía y  promueven en ella, prácticas equitativas y condiciones saludables  y </a:t>
            </a:r>
            <a:r>
              <a:rPr lang="es-MX" sz="3200" b="1" dirty="0" smtClean="0">
                <a:latin typeface="Calibri"/>
                <a:ea typeface="Calibri"/>
                <a:cs typeface="Times New Roman"/>
              </a:rPr>
              <a:t>sostenibles …..</a:t>
            </a:r>
            <a:endParaRPr lang="es-ES" sz="3200" b="1" dirty="0">
              <a:solidFill>
                <a:prstClr val="white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077" y="336452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endParaRPr lang="es-GT" sz="12800" b="1" i="1" u="sng" dirty="0" smtClean="0">
              <a:solidFill>
                <a:prstClr val="black"/>
              </a:solidFill>
            </a:endParaRPr>
          </a:p>
          <a:p>
            <a:pPr defTabSz="457200"/>
            <a:r>
              <a:rPr lang="es-GT" sz="12800" b="1" i="1" u="sng" dirty="0" smtClean="0">
                <a:solidFill>
                  <a:prstClr val="black"/>
                </a:solidFill>
              </a:rPr>
              <a:t>El trabajo de  extensión  de casa hogar saludable </a:t>
            </a:r>
            <a:endParaRPr lang="es-GT" sz="12800" b="1" i="1" u="sng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prstClr val="black"/>
                </a:solidFill>
              </a:rPr>
              <a:t/>
            </a:r>
            <a:br>
              <a:rPr lang="es-ES" dirty="0" smtClean="0">
                <a:solidFill>
                  <a:prstClr val="black"/>
                </a:solidFill>
              </a:rPr>
            </a:br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623602" y="1568674"/>
            <a:ext cx="8134576" cy="4949228"/>
            <a:chOff x="3671232" y="1428735"/>
            <a:chExt cx="3837640" cy="409417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3769303" y="1643051"/>
              <a:ext cx="3620728" cy="3879858"/>
            </a:xfrm>
            <a:custGeom>
              <a:avLst/>
              <a:gdLst>
                <a:gd name="T0" fmla="*/ 2147483647 w 1307"/>
                <a:gd name="T1" fmla="*/ 2147483647 h 555"/>
                <a:gd name="T2" fmla="*/ 2147483647 w 1307"/>
                <a:gd name="T3" fmla="*/ 2147483647 h 555"/>
                <a:gd name="T4" fmla="*/ 2147483647 w 1307"/>
                <a:gd name="T5" fmla="*/ 2147483647 h 555"/>
                <a:gd name="T6" fmla="*/ 2147483647 w 1307"/>
                <a:gd name="T7" fmla="*/ 2147483647 h 555"/>
                <a:gd name="T8" fmla="*/ 2147483647 w 1307"/>
                <a:gd name="T9" fmla="*/ 2147483647 h 555"/>
                <a:gd name="T10" fmla="*/ 2147483647 w 1307"/>
                <a:gd name="T11" fmla="*/ 2147483647 h 555"/>
                <a:gd name="T12" fmla="*/ 2147483647 w 1307"/>
                <a:gd name="T13" fmla="*/ 2147483647 h 555"/>
                <a:gd name="T14" fmla="*/ 2147483647 w 1307"/>
                <a:gd name="T15" fmla="*/ 0 h 555"/>
                <a:gd name="T16" fmla="*/ 2147483647 w 1307"/>
                <a:gd name="T17" fmla="*/ 0 h 555"/>
                <a:gd name="T18" fmla="*/ 2147483647 w 1307"/>
                <a:gd name="T19" fmla="*/ 2147483647 h 555"/>
                <a:gd name="T20" fmla="*/ 2147483647 w 1307"/>
                <a:gd name="T21" fmla="*/ 2147483647 h 555"/>
                <a:gd name="T22" fmla="*/ 0 w 1307"/>
                <a:gd name="T23" fmla="*/ 2147483647 h 555"/>
                <a:gd name="T24" fmla="*/ 0 w 1307"/>
                <a:gd name="T25" fmla="*/ 2147483647 h 555"/>
                <a:gd name="T26" fmla="*/ 2147483647 w 1307"/>
                <a:gd name="T27" fmla="*/ 2147483647 h 555"/>
                <a:gd name="T28" fmla="*/ 2147483647 w 1307"/>
                <a:gd name="T29" fmla="*/ 2147483647 h 555"/>
                <a:gd name="T30" fmla="*/ 2147483647 w 1307"/>
                <a:gd name="T31" fmla="*/ 2147483647 h 555"/>
                <a:gd name="T32" fmla="*/ 2147483647 w 1307"/>
                <a:gd name="T33" fmla="*/ 2147483647 h 5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7"/>
                <a:gd name="T52" fmla="*/ 0 h 555"/>
                <a:gd name="T53" fmla="*/ 1307 w 1307"/>
                <a:gd name="T54" fmla="*/ 555 h 5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7" h="555">
                  <a:moveTo>
                    <a:pt x="1258" y="555"/>
                  </a:moveTo>
                  <a:lnTo>
                    <a:pt x="1282" y="548"/>
                  </a:lnTo>
                  <a:lnTo>
                    <a:pt x="1300" y="525"/>
                  </a:lnTo>
                  <a:lnTo>
                    <a:pt x="1307" y="494"/>
                  </a:lnTo>
                  <a:lnTo>
                    <a:pt x="1307" y="62"/>
                  </a:lnTo>
                  <a:lnTo>
                    <a:pt x="1300" y="31"/>
                  </a:lnTo>
                  <a:lnTo>
                    <a:pt x="1282" y="8"/>
                  </a:lnTo>
                  <a:lnTo>
                    <a:pt x="1258" y="0"/>
                  </a:lnTo>
                  <a:lnTo>
                    <a:pt x="49" y="0"/>
                  </a:lnTo>
                  <a:lnTo>
                    <a:pt x="24" y="8"/>
                  </a:lnTo>
                  <a:lnTo>
                    <a:pt x="6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6" y="525"/>
                  </a:lnTo>
                  <a:lnTo>
                    <a:pt x="24" y="548"/>
                  </a:lnTo>
                  <a:lnTo>
                    <a:pt x="49" y="555"/>
                  </a:lnTo>
                  <a:lnTo>
                    <a:pt x="1258" y="5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788596" y="2214078"/>
              <a:ext cx="3640924" cy="3297281"/>
            </a:xfrm>
            <a:custGeom>
              <a:avLst/>
              <a:gdLst>
                <a:gd name="T0" fmla="*/ 2147483647 w 1307"/>
                <a:gd name="T1" fmla="*/ 2147483647 h 555"/>
                <a:gd name="T2" fmla="*/ 2147483647 w 1307"/>
                <a:gd name="T3" fmla="*/ 2147483647 h 555"/>
                <a:gd name="T4" fmla="*/ 2147483647 w 1307"/>
                <a:gd name="T5" fmla="*/ 2147483647 h 555"/>
                <a:gd name="T6" fmla="*/ 2147483647 w 1307"/>
                <a:gd name="T7" fmla="*/ 2147483647 h 555"/>
                <a:gd name="T8" fmla="*/ 2147483647 w 1307"/>
                <a:gd name="T9" fmla="*/ 2147483647 h 555"/>
                <a:gd name="T10" fmla="*/ 2147483647 w 1307"/>
                <a:gd name="T11" fmla="*/ 2147483647 h 555"/>
                <a:gd name="T12" fmla="*/ 2147483647 w 1307"/>
                <a:gd name="T13" fmla="*/ 2147483647 h 555"/>
                <a:gd name="T14" fmla="*/ 2147483647 w 1307"/>
                <a:gd name="T15" fmla="*/ 0 h 555"/>
                <a:gd name="T16" fmla="*/ 2147483647 w 1307"/>
                <a:gd name="T17" fmla="*/ 0 h 555"/>
                <a:gd name="T18" fmla="*/ 2147483647 w 1307"/>
                <a:gd name="T19" fmla="*/ 2147483647 h 555"/>
                <a:gd name="T20" fmla="*/ 2147483647 w 1307"/>
                <a:gd name="T21" fmla="*/ 2147483647 h 555"/>
                <a:gd name="T22" fmla="*/ 0 w 1307"/>
                <a:gd name="T23" fmla="*/ 2147483647 h 555"/>
                <a:gd name="T24" fmla="*/ 0 w 1307"/>
                <a:gd name="T25" fmla="*/ 2147483647 h 555"/>
                <a:gd name="T26" fmla="*/ 2147483647 w 1307"/>
                <a:gd name="T27" fmla="*/ 2147483647 h 555"/>
                <a:gd name="T28" fmla="*/ 2147483647 w 1307"/>
                <a:gd name="T29" fmla="*/ 2147483647 h 555"/>
                <a:gd name="T30" fmla="*/ 2147483647 w 1307"/>
                <a:gd name="T31" fmla="*/ 2147483647 h 555"/>
                <a:gd name="T32" fmla="*/ 2147483647 w 1307"/>
                <a:gd name="T33" fmla="*/ 2147483647 h 5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7"/>
                <a:gd name="T52" fmla="*/ 0 h 555"/>
                <a:gd name="T53" fmla="*/ 1307 w 1307"/>
                <a:gd name="T54" fmla="*/ 555 h 5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7" h="555">
                  <a:moveTo>
                    <a:pt x="1258" y="555"/>
                  </a:moveTo>
                  <a:lnTo>
                    <a:pt x="1282" y="548"/>
                  </a:lnTo>
                  <a:lnTo>
                    <a:pt x="1300" y="525"/>
                  </a:lnTo>
                  <a:lnTo>
                    <a:pt x="1307" y="494"/>
                  </a:lnTo>
                  <a:lnTo>
                    <a:pt x="1307" y="62"/>
                  </a:lnTo>
                  <a:lnTo>
                    <a:pt x="1300" y="31"/>
                  </a:lnTo>
                  <a:lnTo>
                    <a:pt x="1282" y="8"/>
                  </a:lnTo>
                  <a:lnTo>
                    <a:pt x="1258" y="0"/>
                  </a:lnTo>
                  <a:lnTo>
                    <a:pt x="49" y="0"/>
                  </a:lnTo>
                  <a:lnTo>
                    <a:pt x="24" y="8"/>
                  </a:lnTo>
                  <a:lnTo>
                    <a:pt x="6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6" y="525"/>
                  </a:lnTo>
                  <a:lnTo>
                    <a:pt x="24" y="548"/>
                  </a:lnTo>
                  <a:lnTo>
                    <a:pt x="49" y="555"/>
                  </a:lnTo>
                  <a:lnTo>
                    <a:pt x="1258" y="555"/>
                  </a:lnTo>
                </a:path>
              </a:pathLst>
            </a:custGeom>
            <a:grpFill/>
            <a:ln w="9525">
              <a:solidFill>
                <a:srgbClr val="FFF06A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671232" y="1428735"/>
              <a:ext cx="3837640" cy="3968198"/>
            </a:xfrm>
            <a:custGeom>
              <a:avLst/>
              <a:gdLst>
                <a:gd name="T0" fmla="*/ 2147483647 w 1314"/>
                <a:gd name="T1" fmla="*/ 2147483647 h 548"/>
                <a:gd name="T2" fmla="*/ 2147483647 w 1314"/>
                <a:gd name="T3" fmla="*/ 2147483647 h 548"/>
                <a:gd name="T4" fmla="*/ 2147483647 w 1314"/>
                <a:gd name="T5" fmla="*/ 2147483647 h 548"/>
                <a:gd name="T6" fmla="*/ 2147483647 w 1314"/>
                <a:gd name="T7" fmla="*/ 2147483647 h 548"/>
                <a:gd name="T8" fmla="*/ 2147483647 w 1314"/>
                <a:gd name="T9" fmla="*/ 2147483647 h 548"/>
                <a:gd name="T10" fmla="*/ 2147483647 w 1314"/>
                <a:gd name="T11" fmla="*/ 2147483647 h 548"/>
                <a:gd name="T12" fmla="*/ 2147483647 w 1314"/>
                <a:gd name="T13" fmla="*/ 2147483647 h 548"/>
                <a:gd name="T14" fmla="*/ 2147483647 w 1314"/>
                <a:gd name="T15" fmla="*/ 0 h 548"/>
                <a:gd name="T16" fmla="*/ 2147483647 w 1314"/>
                <a:gd name="T17" fmla="*/ 0 h 548"/>
                <a:gd name="T18" fmla="*/ 2147483647 w 1314"/>
                <a:gd name="T19" fmla="*/ 2147483647 h 548"/>
                <a:gd name="T20" fmla="*/ 2147483647 w 1314"/>
                <a:gd name="T21" fmla="*/ 2147483647 h 548"/>
                <a:gd name="T22" fmla="*/ 0 w 1314"/>
                <a:gd name="T23" fmla="*/ 2147483647 h 548"/>
                <a:gd name="T24" fmla="*/ 0 w 1314"/>
                <a:gd name="T25" fmla="*/ 2147483647 h 548"/>
                <a:gd name="T26" fmla="*/ 2147483647 w 1314"/>
                <a:gd name="T27" fmla="*/ 2147483647 h 548"/>
                <a:gd name="T28" fmla="*/ 2147483647 w 1314"/>
                <a:gd name="T29" fmla="*/ 2147483647 h 548"/>
                <a:gd name="T30" fmla="*/ 2147483647 w 1314"/>
                <a:gd name="T31" fmla="*/ 2147483647 h 548"/>
                <a:gd name="T32" fmla="*/ 2147483647 w 1314"/>
                <a:gd name="T33" fmla="*/ 2147483647 h 5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4"/>
                <a:gd name="T52" fmla="*/ 0 h 548"/>
                <a:gd name="T53" fmla="*/ 1314 w 1314"/>
                <a:gd name="T54" fmla="*/ 548 h 5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4" h="548">
                  <a:moveTo>
                    <a:pt x="1265" y="548"/>
                  </a:moveTo>
                  <a:lnTo>
                    <a:pt x="1289" y="540"/>
                  </a:lnTo>
                  <a:lnTo>
                    <a:pt x="1308" y="517"/>
                  </a:lnTo>
                  <a:lnTo>
                    <a:pt x="1314" y="494"/>
                  </a:lnTo>
                  <a:lnTo>
                    <a:pt x="1314" y="62"/>
                  </a:lnTo>
                  <a:lnTo>
                    <a:pt x="1308" y="31"/>
                  </a:lnTo>
                  <a:lnTo>
                    <a:pt x="1289" y="8"/>
                  </a:lnTo>
                  <a:lnTo>
                    <a:pt x="1265" y="0"/>
                  </a:lnTo>
                  <a:lnTo>
                    <a:pt x="50" y="0"/>
                  </a:lnTo>
                  <a:lnTo>
                    <a:pt x="25" y="8"/>
                  </a:lnTo>
                  <a:lnTo>
                    <a:pt x="7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7" y="517"/>
                  </a:lnTo>
                  <a:lnTo>
                    <a:pt x="25" y="540"/>
                  </a:lnTo>
                  <a:lnTo>
                    <a:pt x="50" y="548"/>
                  </a:lnTo>
                  <a:lnTo>
                    <a:pt x="1265" y="548"/>
                  </a:lnTo>
                  <a:close/>
                </a:path>
              </a:pathLst>
            </a:custGeom>
            <a:grpFill/>
            <a:ln w="9525">
              <a:solidFill>
                <a:srgbClr val="00ABFD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757251" y="1988840"/>
            <a:ext cx="8160075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457200"/>
            <a:r>
              <a:rPr lang="es-GT" sz="2800" b="1" dirty="0">
                <a:latin typeface="Calibri"/>
                <a:ea typeface="Calibri"/>
                <a:cs typeface="Times New Roman"/>
              </a:rPr>
              <a:t>1)</a:t>
            </a:r>
            <a:r>
              <a:rPr lang="es-GT" sz="2800" dirty="0">
                <a:latin typeface="Calibri"/>
                <a:ea typeface="Calibri"/>
                <a:cs typeface="Times New Roman"/>
              </a:rPr>
              <a:t> </a:t>
            </a:r>
            <a:r>
              <a:rPr lang="es-GT" sz="2800" b="1" dirty="0" smtClean="0">
                <a:latin typeface="Calibri"/>
                <a:ea typeface="Calibri"/>
                <a:cs typeface="Times New Roman"/>
              </a:rPr>
              <a:t>El </a:t>
            </a:r>
            <a:r>
              <a:rPr lang="es-GT" sz="2800" b="1" dirty="0">
                <a:latin typeface="Calibri"/>
                <a:ea typeface="Calibri"/>
                <a:cs typeface="Times New Roman"/>
              </a:rPr>
              <a:t>agua</a:t>
            </a:r>
            <a:r>
              <a:rPr lang="es-GT" sz="2800" dirty="0">
                <a:latin typeface="Calibri"/>
                <a:ea typeface="Calibri"/>
                <a:cs typeface="Times New Roman"/>
              </a:rPr>
              <a:t>, </a:t>
            </a:r>
            <a:r>
              <a:rPr lang="es-GT" sz="2800" dirty="0" smtClean="0">
                <a:latin typeface="Calibri"/>
                <a:ea typeface="Calibri"/>
                <a:cs typeface="Times New Roman"/>
              </a:rPr>
              <a:t> (cosechas </a:t>
            </a:r>
            <a:r>
              <a:rPr lang="es-GT" sz="2800" dirty="0">
                <a:latin typeface="Calibri"/>
                <a:ea typeface="Calibri"/>
                <a:cs typeface="Times New Roman"/>
              </a:rPr>
              <a:t>de agua de lluvias</a:t>
            </a:r>
            <a:r>
              <a:rPr lang="es-GT" sz="2800" dirty="0" smtClean="0">
                <a:latin typeface="Calibri"/>
                <a:ea typeface="Calibri"/>
                <a:cs typeface="Times New Roman"/>
              </a:rPr>
              <a:t>, manejo adecuado  y purificación y reciclaje)</a:t>
            </a:r>
          </a:p>
          <a:p>
            <a:pPr algn="just" defTabSz="457200"/>
            <a:endParaRPr lang="es-GT" sz="2800" dirty="0" smtClean="0">
              <a:latin typeface="Calibri"/>
              <a:ea typeface="Calibri"/>
              <a:cs typeface="Times New Roman"/>
            </a:endParaRPr>
          </a:p>
          <a:p>
            <a:pPr algn="just" defTabSz="457200"/>
            <a:r>
              <a:rPr lang="es-GT" sz="2800" b="1" dirty="0">
                <a:latin typeface="Calibri"/>
                <a:ea typeface="Calibri"/>
                <a:cs typeface="Times New Roman"/>
              </a:rPr>
              <a:t>2) </a:t>
            </a:r>
            <a:r>
              <a:rPr lang="es-GT" sz="2800" b="1" dirty="0" smtClean="0">
                <a:latin typeface="Calibri"/>
                <a:ea typeface="Calibri"/>
                <a:cs typeface="Times New Roman"/>
              </a:rPr>
              <a:t>La </a:t>
            </a:r>
            <a:r>
              <a:rPr lang="es-GT" sz="2800" b="1" dirty="0">
                <a:latin typeface="Calibri"/>
                <a:ea typeface="Calibri"/>
                <a:cs typeface="Times New Roman"/>
              </a:rPr>
              <a:t>nutrición</a:t>
            </a:r>
            <a:r>
              <a:rPr lang="es-GT" sz="2800" dirty="0">
                <a:latin typeface="Calibri"/>
                <a:ea typeface="Calibri"/>
                <a:cs typeface="Times New Roman"/>
              </a:rPr>
              <a:t>, </a:t>
            </a:r>
            <a:r>
              <a:rPr lang="es-GT" sz="2800" dirty="0" smtClean="0">
                <a:latin typeface="Calibri"/>
                <a:ea typeface="Calibri"/>
                <a:cs typeface="Times New Roman"/>
              </a:rPr>
              <a:t>(acceso físico y huertos familiares y educación alimentaria).</a:t>
            </a:r>
          </a:p>
          <a:p>
            <a:pPr algn="just" defTabSz="457200"/>
            <a:endParaRPr lang="es-GT" sz="2800" dirty="0" smtClean="0">
              <a:latin typeface="Calibri"/>
              <a:ea typeface="Calibri"/>
              <a:cs typeface="Times New Roman"/>
            </a:endParaRPr>
          </a:p>
          <a:p>
            <a:pPr algn="just" defTabSz="457200"/>
            <a:r>
              <a:rPr lang="es-GT" sz="2800" b="1" dirty="0">
                <a:latin typeface="Calibri"/>
                <a:ea typeface="Calibri"/>
                <a:cs typeface="Times New Roman"/>
              </a:rPr>
              <a:t>3) </a:t>
            </a:r>
            <a:r>
              <a:rPr lang="es-GT" sz="2800" b="1" dirty="0" smtClean="0">
                <a:latin typeface="Calibri"/>
                <a:ea typeface="Calibri"/>
                <a:cs typeface="Times New Roman"/>
              </a:rPr>
              <a:t>La </a:t>
            </a:r>
            <a:r>
              <a:rPr lang="es-GT" sz="2800" b="1" dirty="0">
                <a:latin typeface="Calibri"/>
                <a:ea typeface="Calibri"/>
                <a:cs typeface="Times New Roman"/>
              </a:rPr>
              <a:t>higiene personal, familiar y </a:t>
            </a:r>
            <a:r>
              <a:rPr lang="es-GT" sz="2800" b="1" dirty="0" smtClean="0">
                <a:latin typeface="Calibri"/>
                <a:ea typeface="Calibri"/>
                <a:cs typeface="Times New Roman"/>
              </a:rPr>
              <a:t>comunitaria</a:t>
            </a:r>
            <a:r>
              <a:rPr lang="es-GT" sz="2800" dirty="0" smtClean="0">
                <a:latin typeface="Calibri"/>
                <a:ea typeface="Calibri"/>
                <a:cs typeface="Times New Roman"/>
              </a:rPr>
              <a:t>.  (Aseo personal, limpieza de la casa y alrededores , o sea impulso de mejores conductas familiares y comunitarias).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077" y="336452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endParaRPr lang="es-GT" sz="12800" b="1" i="1" u="sng" dirty="0" smtClean="0">
              <a:solidFill>
                <a:prstClr val="black"/>
              </a:solidFill>
            </a:endParaRPr>
          </a:p>
          <a:p>
            <a:pPr defTabSz="457200"/>
            <a:r>
              <a:rPr lang="es-GT" sz="12800" b="1" i="1" u="sng" dirty="0" smtClean="0">
                <a:solidFill>
                  <a:prstClr val="black"/>
                </a:solidFill>
              </a:rPr>
              <a:t>El trabajo de  extensión  de casa hogar saludable .  Seis Componentes</a:t>
            </a:r>
            <a:endParaRPr lang="es-GT" sz="12800" b="1" i="1" u="sng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prstClr val="black"/>
                </a:solidFill>
              </a:rPr>
              <a:t/>
            </a:r>
            <a:br>
              <a:rPr lang="es-ES" dirty="0" smtClean="0">
                <a:solidFill>
                  <a:prstClr val="black"/>
                </a:solidFill>
              </a:rPr>
            </a:br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623602" y="1568674"/>
            <a:ext cx="8134576" cy="4949228"/>
            <a:chOff x="3671232" y="1428735"/>
            <a:chExt cx="3837640" cy="409417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3769303" y="1643051"/>
              <a:ext cx="3620728" cy="3879858"/>
            </a:xfrm>
            <a:custGeom>
              <a:avLst/>
              <a:gdLst>
                <a:gd name="T0" fmla="*/ 2147483647 w 1307"/>
                <a:gd name="T1" fmla="*/ 2147483647 h 555"/>
                <a:gd name="T2" fmla="*/ 2147483647 w 1307"/>
                <a:gd name="T3" fmla="*/ 2147483647 h 555"/>
                <a:gd name="T4" fmla="*/ 2147483647 w 1307"/>
                <a:gd name="T5" fmla="*/ 2147483647 h 555"/>
                <a:gd name="T6" fmla="*/ 2147483647 w 1307"/>
                <a:gd name="T7" fmla="*/ 2147483647 h 555"/>
                <a:gd name="T8" fmla="*/ 2147483647 w 1307"/>
                <a:gd name="T9" fmla="*/ 2147483647 h 555"/>
                <a:gd name="T10" fmla="*/ 2147483647 w 1307"/>
                <a:gd name="T11" fmla="*/ 2147483647 h 555"/>
                <a:gd name="T12" fmla="*/ 2147483647 w 1307"/>
                <a:gd name="T13" fmla="*/ 2147483647 h 555"/>
                <a:gd name="T14" fmla="*/ 2147483647 w 1307"/>
                <a:gd name="T15" fmla="*/ 0 h 555"/>
                <a:gd name="T16" fmla="*/ 2147483647 w 1307"/>
                <a:gd name="T17" fmla="*/ 0 h 555"/>
                <a:gd name="T18" fmla="*/ 2147483647 w 1307"/>
                <a:gd name="T19" fmla="*/ 2147483647 h 555"/>
                <a:gd name="T20" fmla="*/ 2147483647 w 1307"/>
                <a:gd name="T21" fmla="*/ 2147483647 h 555"/>
                <a:gd name="T22" fmla="*/ 0 w 1307"/>
                <a:gd name="T23" fmla="*/ 2147483647 h 555"/>
                <a:gd name="T24" fmla="*/ 0 w 1307"/>
                <a:gd name="T25" fmla="*/ 2147483647 h 555"/>
                <a:gd name="T26" fmla="*/ 2147483647 w 1307"/>
                <a:gd name="T27" fmla="*/ 2147483647 h 555"/>
                <a:gd name="T28" fmla="*/ 2147483647 w 1307"/>
                <a:gd name="T29" fmla="*/ 2147483647 h 555"/>
                <a:gd name="T30" fmla="*/ 2147483647 w 1307"/>
                <a:gd name="T31" fmla="*/ 2147483647 h 555"/>
                <a:gd name="T32" fmla="*/ 2147483647 w 1307"/>
                <a:gd name="T33" fmla="*/ 2147483647 h 5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7"/>
                <a:gd name="T52" fmla="*/ 0 h 555"/>
                <a:gd name="T53" fmla="*/ 1307 w 1307"/>
                <a:gd name="T54" fmla="*/ 555 h 5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7" h="555">
                  <a:moveTo>
                    <a:pt x="1258" y="555"/>
                  </a:moveTo>
                  <a:lnTo>
                    <a:pt x="1282" y="548"/>
                  </a:lnTo>
                  <a:lnTo>
                    <a:pt x="1300" y="525"/>
                  </a:lnTo>
                  <a:lnTo>
                    <a:pt x="1307" y="494"/>
                  </a:lnTo>
                  <a:lnTo>
                    <a:pt x="1307" y="62"/>
                  </a:lnTo>
                  <a:lnTo>
                    <a:pt x="1300" y="31"/>
                  </a:lnTo>
                  <a:lnTo>
                    <a:pt x="1282" y="8"/>
                  </a:lnTo>
                  <a:lnTo>
                    <a:pt x="1258" y="0"/>
                  </a:lnTo>
                  <a:lnTo>
                    <a:pt x="49" y="0"/>
                  </a:lnTo>
                  <a:lnTo>
                    <a:pt x="24" y="8"/>
                  </a:lnTo>
                  <a:lnTo>
                    <a:pt x="6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6" y="525"/>
                  </a:lnTo>
                  <a:lnTo>
                    <a:pt x="24" y="548"/>
                  </a:lnTo>
                  <a:lnTo>
                    <a:pt x="49" y="555"/>
                  </a:lnTo>
                  <a:lnTo>
                    <a:pt x="1258" y="5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788596" y="2214078"/>
              <a:ext cx="3640924" cy="3297281"/>
            </a:xfrm>
            <a:custGeom>
              <a:avLst/>
              <a:gdLst>
                <a:gd name="T0" fmla="*/ 2147483647 w 1307"/>
                <a:gd name="T1" fmla="*/ 2147483647 h 555"/>
                <a:gd name="T2" fmla="*/ 2147483647 w 1307"/>
                <a:gd name="T3" fmla="*/ 2147483647 h 555"/>
                <a:gd name="T4" fmla="*/ 2147483647 w 1307"/>
                <a:gd name="T5" fmla="*/ 2147483647 h 555"/>
                <a:gd name="T6" fmla="*/ 2147483647 w 1307"/>
                <a:gd name="T7" fmla="*/ 2147483647 h 555"/>
                <a:gd name="T8" fmla="*/ 2147483647 w 1307"/>
                <a:gd name="T9" fmla="*/ 2147483647 h 555"/>
                <a:gd name="T10" fmla="*/ 2147483647 w 1307"/>
                <a:gd name="T11" fmla="*/ 2147483647 h 555"/>
                <a:gd name="T12" fmla="*/ 2147483647 w 1307"/>
                <a:gd name="T13" fmla="*/ 2147483647 h 555"/>
                <a:gd name="T14" fmla="*/ 2147483647 w 1307"/>
                <a:gd name="T15" fmla="*/ 0 h 555"/>
                <a:gd name="T16" fmla="*/ 2147483647 w 1307"/>
                <a:gd name="T17" fmla="*/ 0 h 555"/>
                <a:gd name="T18" fmla="*/ 2147483647 w 1307"/>
                <a:gd name="T19" fmla="*/ 2147483647 h 555"/>
                <a:gd name="T20" fmla="*/ 2147483647 w 1307"/>
                <a:gd name="T21" fmla="*/ 2147483647 h 555"/>
                <a:gd name="T22" fmla="*/ 0 w 1307"/>
                <a:gd name="T23" fmla="*/ 2147483647 h 555"/>
                <a:gd name="T24" fmla="*/ 0 w 1307"/>
                <a:gd name="T25" fmla="*/ 2147483647 h 555"/>
                <a:gd name="T26" fmla="*/ 2147483647 w 1307"/>
                <a:gd name="T27" fmla="*/ 2147483647 h 555"/>
                <a:gd name="T28" fmla="*/ 2147483647 w 1307"/>
                <a:gd name="T29" fmla="*/ 2147483647 h 555"/>
                <a:gd name="T30" fmla="*/ 2147483647 w 1307"/>
                <a:gd name="T31" fmla="*/ 2147483647 h 555"/>
                <a:gd name="T32" fmla="*/ 2147483647 w 1307"/>
                <a:gd name="T33" fmla="*/ 2147483647 h 5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7"/>
                <a:gd name="T52" fmla="*/ 0 h 555"/>
                <a:gd name="T53" fmla="*/ 1307 w 1307"/>
                <a:gd name="T54" fmla="*/ 555 h 5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7" h="555">
                  <a:moveTo>
                    <a:pt x="1258" y="555"/>
                  </a:moveTo>
                  <a:lnTo>
                    <a:pt x="1282" y="548"/>
                  </a:lnTo>
                  <a:lnTo>
                    <a:pt x="1300" y="525"/>
                  </a:lnTo>
                  <a:lnTo>
                    <a:pt x="1307" y="494"/>
                  </a:lnTo>
                  <a:lnTo>
                    <a:pt x="1307" y="62"/>
                  </a:lnTo>
                  <a:lnTo>
                    <a:pt x="1300" y="31"/>
                  </a:lnTo>
                  <a:lnTo>
                    <a:pt x="1282" y="8"/>
                  </a:lnTo>
                  <a:lnTo>
                    <a:pt x="1258" y="0"/>
                  </a:lnTo>
                  <a:lnTo>
                    <a:pt x="49" y="0"/>
                  </a:lnTo>
                  <a:lnTo>
                    <a:pt x="24" y="8"/>
                  </a:lnTo>
                  <a:lnTo>
                    <a:pt x="6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6" y="525"/>
                  </a:lnTo>
                  <a:lnTo>
                    <a:pt x="24" y="548"/>
                  </a:lnTo>
                  <a:lnTo>
                    <a:pt x="49" y="555"/>
                  </a:lnTo>
                  <a:lnTo>
                    <a:pt x="1258" y="555"/>
                  </a:lnTo>
                </a:path>
              </a:pathLst>
            </a:custGeom>
            <a:grpFill/>
            <a:ln w="9525">
              <a:solidFill>
                <a:srgbClr val="FFF06A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671232" y="1428735"/>
              <a:ext cx="3837640" cy="3968198"/>
            </a:xfrm>
            <a:custGeom>
              <a:avLst/>
              <a:gdLst>
                <a:gd name="T0" fmla="*/ 2147483647 w 1314"/>
                <a:gd name="T1" fmla="*/ 2147483647 h 548"/>
                <a:gd name="T2" fmla="*/ 2147483647 w 1314"/>
                <a:gd name="T3" fmla="*/ 2147483647 h 548"/>
                <a:gd name="T4" fmla="*/ 2147483647 w 1314"/>
                <a:gd name="T5" fmla="*/ 2147483647 h 548"/>
                <a:gd name="T6" fmla="*/ 2147483647 w 1314"/>
                <a:gd name="T7" fmla="*/ 2147483647 h 548"/>
                <a:gd name="T8" fmla="*/ 2147483647 w 1314"/>
                <a:gd name="T9" fmla="*/ 2147483647 h 548"/>
                <a:gd name="T10" fmla="*/ 2147483647 w 1314"/>
                <a:gd name="T11" fmla="*/ 2147483647 h 548"/>
                <a:gd name="T12" fmla="*/ 2147483647 w 1314"/>
                <a:gd name="T13" fmla="*/ 2147483647 h 548"/>
                <a:gd name="T14" fmla="*/ 2147483647 w 1314"/>
                <a:gd name="T15" fmla="*/ 0 h 548"/>
                <a:gd name="T16" fmla="*/ 2147483647 w 1314"/>
                <a:gd name="T17" fmla="*/ 0 h 548"/>
                <a:gd name="T18" fmla="*/ 2147483647 w 1314"/>
                <a:gd name="T19" fmla="*/ 2147483647 h 548"/>
                <a:gd name="T20" fmla="*/ 2147483647 w 1314"/>
                <a:gd name="T21" fmla="*/ 2147483647 h 548"/>
                <a:gd name="T22" fmla="*/ 0 w 1314"/>
                <a:gd name="T23" fmla="*/ 2147483647 h 548"/>
                <a:gd name="T24" fmla="*/ 0 w 1314"/>
                <a:gd name="T25" fmla="*/ 2147483647 h 548"/>
                <a:gd name="T26" fmla="*/ 2147483647 w 1314"/>
                <a:gd name="T27" fmla="*/ 2147483647 h 548"/>
                <a:gd name="T28" fmla="*/ 2147483647 w 1314"/>
                <a:gd name="T29" fmla="*/ 2147483647 h 548"/>
                <a:gd name="T30" fmla="*/ 2147483647 w 1314"/>
                <a:gd name="T31" fmla="*/ 2147483647 h 548"/>
                <a:gd name="T32" fmla="*/ 2147483647 w 1314"/>
                <a:gd name="T33" fmla="*/ 2147483647 h 5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4"/>
                <a:gd name="T52" fmla="*/ 0 h 548"/>
                <a:gd name="T53" fmla="*/ 1314 w 1314"/>
                <a:gd name="T54" fmla="*/ 548 h 5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4" h="548">
                  <a:moveTo>
                    <a:pt x="1265" y="548"/>
                  </a:moveTo>
                  <a:lnTo>
                    <a:pt x="1289" y="540"/>
                  </a:lnTo>
                  <a:lnTo>
                    <a:pt x="1308" y="517"/>
                  </a:lnTo>
                  <a:lnTo>
                    <a:pt x="1314" y="494"/>
                  </a:lnTo>
                  <a:lnTo>
                    <a:pt x="1314" y="62"/>
                  </a:lnTo>
                  <a:lnTo>
                    <a:pt x="1308" y="31"/>
                  </a:lnTo>
                  <a:lnTo>
                    <a:pt x="1289" y="8"/>
                  </a:lnTo>
                  <a:lnTo>
                    <a:pt x="1265" y="0"/>
                  </a:lnTo>
                  <a:lnTo>
                    <a:pt x="50" y="0"/>
                  </a:lnTo>
                  <a:lnTo>
                    <a:pt x="25" y="8"/>
                  </a:lnTo>
                  <a:lnTo>
                    <a:pt x="7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7" y="517"/>
                  </a:lnTo>
                  <a:lnTo>
                    <a:pt x="25" y="540"/>
                  </a:lnTo>
                  <a:lnTo>
                    <a:pt x="50" y="548"/>
                  </a:lnTo>
                  <a:lnTo>
                    <a:pt x="1265" y="548"/>
                  </a:lnTo>
                  <a:close/>
                </a:path>
              </a:pathLst>
            </a:custGeom>
            <a:grpFill/>
            <a:ln w="9525">
              <a:solidFill>
                <a:srgbClr val="00ABFD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757251" y="1988840"/>
            <a:ext cx="8160075" cy="4423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defTabSz="457200"/>
            <a:r>
              <a:rPr lang="es-GT" sz="2800" b="1" dirty="0">
                <a:solidFill>
                  <a:prstClr val="black"/>
                </a:solidFill>
                <a:ea typeface="Calibri"/>
                <a:cs typeface="Times New Roman"/>
              </a:rPr>
              <a:t>4) </a:t>
            </a:r>
            <a:r>
              <a:rPr lang="es-GT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Mejoras </a:t>
            </a:r>
            <a:r>
              <a:rPr lang="es-GT" sz="2800" b="1" dirty="0">
                <a:solidFill>
                  <a:prstClr val="black"/>
                </a:solidFill>
                <a:ea typeface="Calibri"/>
                <a:cs typeface="Times New Roman"/>
              </a:rPr>
              <a:t>de la vivienda.  (</a:t>
            </a:r>
            <a:r>
              <a:rPr lang="es-GT" sz="2800" dirty="0">
                <a:solidFill>
                  <a:prstClr val="black"/>
                </a:solidFill>
                <a:ea typeface="Calibri"/>
                <a:cs typeface="Times New Roman"/>
              </a:rPr>
              <a:t>Ej. estufas mejoradas, el mejoramiento de techo, </a:t>
            </a:r>
            <a:r>
              <a:rPr lang="es-GT" sz="2800" dirty="0" smtClean="0">
                <a:solidFill>
                  <a:prstClr val="black"/>
                </a:solidFill>
                <a:ea typeface="Calibri"/>
                <a:cs typeface="Times New Roman"/>
              </a:rPr>
              <a:t>piso</a:t>
            </a:r>
            <a:r>
              <a:rPr lang="es-GT" sz="2800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es-GT" sz="2800" dirty="0" err="1" smtClean="0">
                <a:solidFill>
                  <a:prstClr val="black"/>
                </a:solidFill>
                <a:ea typeface="Calibri"/>
                <a:cs typeface="Times New Roman"/>
              </a:rPr>
              <a:t>rebocado</a:t>
            </a:r>
            <a:r>
              <a:rPr lang="es-GT" sz="2800" dirty="0" smtClean="0">
                <a:solidFill>
                  <a:prstClr val="black"/>
                </a:solidFill>
                <a:ea typeface="Calibri"/>
                <a:cs typeface="Times New Roman"/>
              </a:rPr>
              <a:t>, confinamiento de </a:t>
            </a:r>
            <a:r>
              <a:rPr lang="es-GT" sz="2800" dirty="0">
                <a:solidFill>
                  <a:prstClr val="black"/>
                </a:solidFill>
                <a:ea typeface="Calibri"/>
                <a:cs typeface="Times New Roman"/>
              </a:rPr>
              <a:t>animales, </a:t>
            </a:r>
            <a:r>
              <a:rPr lang="es-GT" sz="2800" dirty="0" smtClean="0">
                <a:solidFill>
                  <a:prstClr val="black"/>
                </a:solidFill>
                <a:ea typeface="Calibri"/>
                <a:cs typeface="Times New Roman"/>
              </a:rPr>
              <a:t>letrinas</a:t>
            </a:r>
            <a:r>
              <a:rPr lang="es-GT" sz="2800" dirty="0">
                <a:solidFill>
                  <a:prstClr val="black"/>
                </a:solidFill>
                <a:ea typeface="Calibri"/>
                <a:cs typeface="Times New Roman"/>
              </a:rPr>
              <a:t>, uso de duchas, uso de pilas o lavatrastos, uso de los tapescos, etc.).</a:t>
            </a:r>
            <a:endParaRPr lang="es-GT" sz="2800" b="1" dirty="0">
              <a:solidFill>
                <a:prstClr val="white"/>
              </a:solidFill>
              <a:latin typeface="Arial" pitchFamily="34" charset="0"/>
              <a:ea typeface="ＭＳ Ｐゴシック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GT" sz="2800" b="1" dirty="0" smtClean="0">
                <a:latin typeface="Calibri"/>
                <a:ea typeface="Calibri"/>
                <a:cs typeface="Times New Roman"/>
              </a:rPr>
              <a:t>5.  Fortalecimiento </a:t>
            </a:r>
            <a:r>
              <a:rPr lang="es-GT" sz="2800" b="1" dirty="0">
                <a:latin typeface="Calibri"/>
                <a:ea typeface="Calibri"/>
                <a:cs typeface="Times New Roman"/>
              </a:rPr>
              <a:t>de capacidades locales</a:t>
            </a:r>
            <a:r>
              <a:rPr lang="es-GT" sz="2800" dirty="0">
                <a:latin typeface="Calibri"/>
                <a:ea typeface="Calibri"/>
                <a:cs typeface="Times New Roman"/>
              </a:rPr>
              <a:t>:  Promotores(as) comunitarios; transferencia horizontal; y organización y autogestión.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GT" sz="2800" dirty="0" smtClean="0">
                <a:latin typeface="Calibri"/>
                <a:ea typeface="Calibri"/>
                <a:cs typeface="Times New Roman"/>
              </a:rPr>
              <a:t>6.  </a:t>
            </a:r>
            <a:r>
              <a:rPr lang="es-GT" sz="2800" b="1" dirty="0" smtClean="0">
                <a:latin typeface="Calibri"/>
                <a:ea typeface="Calibri"/>
                <a:cs typeface="Times New Roman"/>
              </a:rPr>
              <a:t>Alianzas</a:t>
            </a:r>
            <a:r>
              <a:rPr lang="es-GT" sz="2800" dirty="0">
                <a:latin typeface="Calibri"/>
                <a:ea typeface="Calibri"/>
                <a:cs typeface="Times New Roman"/>
              </a:rPr>
              <a:t>:  Vinculación institucional.</a:t>
            </a:r>
          </a:p>
          <a:p>
            <a:pPr algn="just" defTabSz="457200"/>
            <a:endParaRPr lang="es-GT" sz="24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077" y="336452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endParaRPr lang="es-GT" sz="12800" b="1" i="1" u="sng" dirty="0" smtClean="0">
              <a:solidFill>
                <a:prstClr val="black"/>
              </a:solidFill>
            </a:endParaRPr>
          </a:p>
          <a:p>
            <a:pPr defTabSz="457200"/>
            <a:r>
              <a:rPr lang="es-GT" sz="12800" b="1" i="1" u="sng" dirty="0" smtClean="0">
                <a:solidFill>
                  <a:prstClr val="black"/>
                </a:solidFill>
              </a:rPr>
              <a:t>El trabajo de  extensión  de casa hogar saludable .  Seis Componentes</a:t>
            </a:r>
            <a:endParaRPr lang="es-GT" sz="12800" b="1" i="1" u="sng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prstClr val="black"/>
                </a:solidFill>
              </a:rPr>
              <a:t/>
            </a:r>
            <a:br>
              <a:rPr lang="es-ES" dirty="0" smtClean="0">
                <a:solidFill>
                  <a:prstClr val="black"/>
                </a:solidFill>
              </a:rPr>
            </a:br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1703868"/>
          <a:ext cx="8640960" cy="4498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6"/>
                <a:gridCol w="1738266"/>
                <a:gridCol w="1414077"/>
                <a:gridCol w="2003431"/>
                <a:gridCol w="2160240"/>
              </a:tblGrid>
              <a:tr h="790110">
                <a:tc gridSpan="2">
                  <a:txBody>
                    <a:bodyPr/>
                    <a:lstStyle/>
                    <a:p>
                      <a:r>
                        <a:rPr lang="es-GT" sz="1600" b="1" dirty="0" smtClean="0"/>
                        <a:t>Eje</a:t>
                      </a:r>
                      <a:r>
                        <a:rPr lang="es-GT" sz="1600" b="1" baseline="0" dirty="0" smtClean="0"/>
                        <a:t> Estratégico  1</a:t>
                      </a:r>
                    </a:p>
                    <a:p>
                      <a:r>
                        <a:rPr lang="es-GT" sz="1600" baseline="0" dirty="0" smtClean="0"/>
                        <a:t>Incremento sostenido de la producción familiar campesina</a:t>
                      </a:r>
                      <a:endParaRPr lang="es-G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600" dirty="0" smtClean="0"/>
                        <a:t>Eje</a:t>
                      </a:r>
                      <a:r>
                        <a:rPr lang="es-GT" sz="1600" baseline="0" dirty="0" smtClean="0"/>
                        <a:t> Estratégico  2</a:t>
                      </a:r>
                      <a:endParaRPr lang="es-GT" sz="1600" dirty="0" smtClean="0"/>
                    </a:p>
                    <a:p>
                      <a:r>
                        <a:rPr lang="es-GT" sz="1600" dirty="0" smtClean="0"/>
                        <a:t>Acceso</a:t>
                      </a:r>
                      <a:r>
                        <a:rPr lang="es-GT" sz="1600" baseline="0" dirty="0" smtClean="0"/>
                        <a:t> a mercados y a cadenas de valor</a:t>
                      </a:r>
                      <a:endParaRPr lang="es-G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600" dirty="0" smtClean="0"/>
                        <a:t>Eje</a:t>
                      </a:r>
                      <a:r>
                        <a:rPr lang="es-GT" sz="1600" baseline="0" dirty="0" smtClean="0"/>
                        <a:t> Estratégico  3</a:t>
                      </a:r>
                      <a:endParaRPr lang="es-GT" sz="1600" dirty="0" smtClean="0"/>
                    </a:p>
                    <a:p>
                      <a:r>
                        <a:rPr lang="es-GT" sz="1600" dirty="0" smtClean="0"/>
                        <a:t>Fortalecimiento institucional de la agricultura familiar</a:t>
                      </a:r>
                      <a:endParaRPr lang="es-GT" sz="1600" dirty="0"/>
                    </a:p>
                  </a:txBody>
                  <a:tcPr/>
                </a:tc>
              </a:tr>
              <a:tr h="1334220">
                <a:tc>
                  <a:txBody>
                    <a:bodyPr/>
                    <a:lstStyle/>
                    <a:p>
                      <a:r>
                        <a:rPr lang="es-GT" sz="1400" b="1" dirty="0" smtClean="0"/>
                        <a:t>Población Meta:</a:t>
                      </a:r>
                      <a:r>
                        <a:rPr lang="es-GT" sz="1400" b="1" baseline="0" dirty="0" smtClean="0"/>
                        <a:t> </a:t>
                      </a:r>
                      <a:r>
                        <a:rPr lang="es-GT" sz="1400" dirty="0" smtClean="0"/>
                        <a:t>Familias campesinas de infra subsistencia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dirty="0" smtClean="0"/>
                        <a:t>Objetivo: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aseline="0" dirty="0" smtClean="0"/>
                        <a:t>Estabilizar sus sistemas de producción de autoconsumo, superando INSAN de manera sostenible</a:t>
                      </a:r>
                    </a:p>
                    <a:p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GT" sz="1400" b="1" dirty="0" smtClean="0"/>
                        <a:t>Población Meta: </a:t>
                      </a:r>
                      <a:r>
                        <a:rPr lang="es-GT" sz="1400" dirty="0" smtClean="0"/>
                        <a:t>Familias campesinas excedentarias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dirty="0" smtClean="0"/>
                        <a:t>Objetivo:</a:t>
                      </a:r>
                      <a:r>
                        <a:rPr lang="es-GT" sz="1400" b="1" baseline="0" dirty="0" smtClean="0"/>
                        <a:t> </a:t>
                      </a:r>
                      <a:r>
                        <a:rPr lang="es-GT" sz="1400" dirty="0" smtClean="0"/>
                        <a:t>Fortalecer</a:t>
                      </a:r>
                      <a:r>
                        <a:rPr lang="es-GT" sz="1400" baseline="0" dirty="0" smtClean="0"/>
                        <a:t> procesos asociativos para producción, transformación y comercialización </a:t>
                      </a:r>
                      <a:r>
                        <a:rPr lang="es-GT" sz="1400" dirty="0" smtClean="0"/>
                        <a:t> vinculándose</a:t>
                      </a:r>
                      <a:r>
                        <a:rPr lang="es-GT" sz="1400" baseline="0" dirty="0" smtClean="0"/>
                        <a:t> a mercados y cadenas de valor</a:t>
                      </a:r>
                      <a:endParaRPr lang="es-GT" sz="1400" dirty="0" smtClean="0"/>
                    </a:p>
                    <a:p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sz="1400" b="1" baseline="0" dirty="0" smtClean="0"/>
                        <a:t>Sujeto: 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Entidades públicas a cargo del PAFFEC y actores locales.</a:t>
                      </a:r>
                    </a:p>
                    <a:p>
                      <a:endParaRPr lang="es-GT" sz="1400" b="1" baseline="0" dirty="0" smtClean="0"/>
                    </a:p>
                    <a:p>
                      <a:r>
                        <a:rPr lang="es-GT" sz="1400" b="1" baseline="0" dirty="0" smtClean="0"/>
                        <a:t>Objetivo: </a:t>
                      </a:r>
                      <a:r>
                        <a:rPr lang="es-G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Fortalecer capacidades institucionales, especialmente del SNER, para la ejecución del PAFFEC y su </a:t>
                      </a:r>
                      <a:r>
                        <a:rPr lang="es-GT" sz="1400" b="0" baseline="0" dirty="0" smtClean="0"/>
                        <a:t>a</a:t>
                      </a:r>
                      <a:r>
                        <a:rPr lang="es-GT" sz="1400" dirty="0" smtClean="0"/>
                        <a:t>rticulación territorial en los municipios.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33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dirty="0" smtClean="0"/>
                        <a:t>Población</a:t>
                      </a:r>
                      <a:r>
                        <a:rPr lang="es-GT" sz="1400" b="1" baseline="0" dirty="0" smtClean="0"/>
                        <a:t> Meta:</a:t>
                      </a:r>
                      <a:r>
                        <a:rPr lang="es-GT" sz="1400" baseline="0" dirty="0" smtClean="0"/>
                        <a:t> f</a:t>
                      </a:r>
                      <a:r>
                        <a:rPr lang="es-GT" sz="1400" dirty="0" smtClean="0"/>
                        <a:t>amilias campesina de subsistencia</a:t>
                      </a:r>
                    </a:p>
                    <a:p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dirty="0" smtClean="0"/>
                        <a:t>Objetivo: </a:t>
                      </a:r>
                      <a:r>
                        <a:rPr lang="es-GT" sz="1400" dirty="0" smtClean="0"/>
                        <a:t>Asegurar disponibilidad de alimentos para</a:t>
                      </a:r>
                      <a:r>
                        <a:rPr lang="es-GT" sz="1400" baseline="0" dirty="0" smtClean="0"/>
                        <a:t> </a:t>
                      </a:r>
                      <a:r>
                        <a:rPr lang="es-GT" sz="1400" dirty="0" smtClean="0"/>
                        <a:t>autoconsumo e iniciar excedentes para abastecimiento</a:t>
                      </a:r>
                      <a:r>
                        <a:rPr lang="es-GT" sz="1400" baseline="0" dirty="0" smtClean="0"/>
                        <a:t> local</a:t>
                      </a:r>
                      <a:r>
                        <a:rPr lang="es-GT" sz="1400" dirty="0" smtClean="0"/>
                        <a:t>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0" y="1124744"/>
            <a:ext cx="9144000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GT" b="1" dirty="0" smtClean="0">
                <a:solidFill>
                  <a:srgbClr val="FFFF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Contenido del PAFFEC:  Ejes de trabajo, población y objetivos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5416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123728" y="44624"/>
            <a:ext cx="6840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err="1" smtClean="0">
                <a:solidFill>
                  <a:prstClr val="black"/>
                </a:solidFill>
              </a:rPr>
              <a:t>Areas</a:t>
            </a:r>
            <a:r>
              <a:rPr lang="es-MX" sz="2800" b="1" dirty="0" smtClean="0">
                <a:solidFill>
                  <a:prstClr val="black"/>
                </a:solidFill>
              </a:rPr>
              <a:t> del Extensionista de Agricultura Familiar y del Extensionista Coordinador DRI. </a:t>
            </a:r>
            <a:r>
              <a:rPr lang="es-MX" dirty="0" smtClean="0">
                <a:solidFill>
                  <a:prstClr val="white"/>
                </a:solidFill>
              </a:rPr>
              <a:t>de la agricultura familiar como parte de la economía campesina.</a:t>
            </a:r>
            <a:endParaRPr lang="es-G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24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55895"/>
              </p:ext>
            </p:extLst>
          </p:nvPr>
        </p:nvGraphicFramePr>
        <p:xfrm>
          <a:off x="107504" y="855584"/>
          <a:ext cx="9036496" cy="683250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764295"/>
                <a:gridCol w="2916225"/>
                <a:gridCol w="4355976"/>
              </a:tblGrid>
              <a:tr h="413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Sujeto priorizado</a:t>
                      </a:r>
                      <a:r>
                        <a:rPr lang="es-ES" sz="1400" u="none" strike="noStrike" baseline="0" dirty="0" smtClean="0"/>
                        <a:t>/ Objetivo </a:t>
                      </a:r>
                      <a:endParaRPr lang="es-ES" sz="1400" u="none" strike="noStrike" dirty="0" smtClean="0"/>
                    </a:p>
                  </a:txBody>
                  <a:tcPr marL="1245" marR="1245" marT="1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Resultados esperados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245" marR="1245" marT="124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Menú</a:t>
                      </a:r>
                      <a:r>
                        <a:rPr lang="es-ES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 Opciones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245" marR="1245" marT="1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54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Familias en infra subsistencia</a:t>
                      </a:r>
                      <a:r>
                        <a:rPr lang="es-ES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:  </a:t>
                      </a:r>
                      <a:r>
                        <a:rPr lang="es-GT" sz="1200" baseline="0" dirty="0" smtClean="0"/>
                        <a:t>Estabilizar sus sistemas de producción de autoconsumo, superando INSAN de manera sostenible</a:t>
                      </a:r>
                    </a:p>
                    <a:p>
                      <a:pPr algn="l" fontAlgn="t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1245" marB="0"/>
                </a:tc>
                <a:tc>
                  <a:txBody>
                    <a:bodyPr/>
                    <a:lstStyle/>
                    <a:p>
                      <a:pPr marL="88900" indent="-88900" algn="l" fontAlgn="t">
                        <a:buFont typeface="Arial" pitchFamily="34" charset="0"/>
                        <a:buChar char="•"/>
                      </a:pPr>
                      <a:r>
                        <a:rPr lang="es-G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Mejoramiento del sistema milpa con prácticas</a:t>
                      </a:r>
                      <a:r>
                        <a:rPr lang="es-G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producción, diversificación y </a:t>
                      </a:r>
                      <a:r>
                        <a:rPr lang="es-G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post cosecha.</a:t>
                      </a:r>
                    </a:p>
                    <a:p>
                      <a:pPr marL="88900" indent="-88900" algn="l" fontAlgn="t">
                        <a:buFont typeface="Arial" pitchFamily="34" charset="0"/>
                        <a:buChar char="•"/>
                      </a:pPr>
                      <a:r>
                        <a:rPr lang="es-G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Mejoramiento</a:t>
                      </a:r>
                      <a:r>
                        <a:rPr lang="es-GT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 agricultura de patio y hogar saludable  con prácticas de huertos, sanidad y producción pecuaria y  alimentario nutricionales.</a:t>
                      </a:r>
                    </a:p>
                    <a:p>
                      <a:pPr marL="88900" indent="-88900" algn="l" fontAlgn="t">
                        <a:buFont typeface="Arial" pitchFamily="34" charset="0"/>
                        <a:buChar char="•"/>
                      </a:pPr>
                      <a:r>
                        <a:rPr lang="es-G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Manejo adecuado de agua  y suelos con prácticas de cosecha, reciclaje y agroecología.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45" marR="1245" marT="1245" marB="0"/>
                </a:tc>
                <a:tc>
                  <a:txBody>
                    <a:bodyPr/>
                    <a:lstStyle/>
                    <a:p>
                      <a:pPr marL="88900" indent="-88900" algn="l" fontAlgn="t">
                        <a:buFont typeface="Arial" pitchFamily="34" charset="0"/>
                        <a:buChar char="•"/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Asistencia técnica y capacitación (gestión familiar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demandas, planes grupales de mejoramiento productivo de agricultura familiar 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-Extensión-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).</a:t>
                      </a:r>
                      <a:endParaRPr lang="es-GT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88900" indent="-88900" algn="l" fontAlgn="t">
                        <a:buFont typeface="Arial" pitchFamily="34" charset="0"/>
                        <a:buChar char="•"/>
                      </a:pPr>
                      <a:r>
                        <a:rPr lang="es-G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Dotación de insumos para prácticas (semillas</a:t>
                      </a:r>
                      <a:r>
                        <a:rPr lang="es-G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y materiales vegetativos, biológicos y medicamentos para sanidad y producción pecuaria, fertilizantes orgánicos y químicos).</a:t>
                      </a:r>
                    </a:p>
                    <a:p>
                      <a:pPr marL="88900" indent="-88900" algn="l" fontAlgn="t">
                        <a:buFont typeface="Arial" pitchFamily="34" charset="0"/>
                        <a:buChar char="•"/>
                      </a:pPr>
                      <a:r>
                        <a:rPr lang="es-GT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Equipamientos básicos familiares para </a:t>
                      </a:r>
                      <a:r>
                        <a:rPr lang="es-GT" sz="12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postcosecha</a:t>
                      </a:r>
                      <a:r>
                        <a:rPr lang="es-GT" sz="1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 cosecha y reciclaje de agua, sanidad y estructuras pecuarias familiares y mejoramiento del hogar,  herramientas diversas. </a:t>
                      </a:r>
                      <a:endParaRPr lang="es-GT" sz="12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45" marR="1245" marT="1245" marB="0"/>
                </a:tc>
              </a:tr>
              <a:tr h="1625511">
                <a:tc>
                  <a:txBody>
                    <a:bodyPr/>
                    <a:lstStyle/>
                    <a:p>
                      <a:pPr algn="l" fontAlgn="t"/>
                      <a:r>
                        <a:rPr lang="es-GT" sz="1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Familias en subsistencia</a:t>
                      </a:r>
                      <a:r>
                        <a:rPr lang="es-GT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:</a:t>
                      </a:r>
                    </a:p>
                    <a:p>
                      <a:pPr algn="l" fontAlgn="t"/>
                      <a:r>
                        <a:rPr lang="es-GT" sz="1200" dirty="0" smtClean="0"/>
                        <a:t>Asegurar disponibilidad de alimentos para</a:t>
                      </a:r>
                      <a:r>
                        <a:rPr lang="es-GT" sz="1200" baseline="0" dirty="0" smtClean="0"/>
                        <a:t> </a:t>
                      </a:r>
                      <a:r>
                        <a:rPr lang="es-GT" sz="1200" dirty="0" smtClean="0"/>
                        <a:t>autoconsumo e iniciar excedentes para abastecimiento</a:t>
                      </a:r>
                      <a:r>
                        <a:rPr lang="es-GT" sz="1200" baseline="0" dirty="0" smtClean="0"/>
                        <a:t> local</a:t>
                      </a:r>
                      <a:r>
                        <a:rPr lang="es-GT" sz="1200" dirty="0" smtClean="0"/>
                        <a:t>.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1245" marB="0"/>
                </a:tc>
                <a:tc>
                  <a:txBody>
                    <a:bodyPr/>
                    <a:lstStyle/>
                    <a:p>
                      <a:pPr marL="88900" indent="-88900" algn="l" fontAlgn="t">
                        <a:buFont typeface="Arial" pitchFamily="34" charset="0"/>
                        <a:buChar char="•"/>
                      </a:pPr>
                      <a:r>
                        <a:rPr lang="es-GT" sz="1200" u="none" strike="noStrike" dirty="0" smtClean="0"/>
                        <a:t>Aumento de productividad del sistema  familiar</a:t>
                      </a:r>
                      <a:r>
                        <a:rPr lang="es-GT" sz="1200" u="none" strike="noStrike" baseline="0" dirty="0" smtClean="0"/>
                        <a:t> </a:t>
                      </a:r>
                      <a:r>
                        <a:rPr lang="es-GT" sz="1200" u="none" strike="noStrike" dirty="0" smtClean="0"/>
                        <a:t>de producción de milpa y patio con uso de semillas más productivas, control</a:t>
                      </a:r>
                      <a:r>
                        <a:rPr lang="es-GT" sz="1200" u="none" strike="noStrike" baseline="0" dirty="0" smtClean="0"/>
                        <a:t> de plagas y enfermedades y mejoramiento de la humedad y fertilidad de suelos.</a:t>
                      </a:r>
                    </a:p>
                    <a:p>
                      <a:pPr marL="88900" indent="-88900" algn="l" fontAlgn="t">
                        <a:buFont typeface="Arial" pitchFamily="34" charset="0"/>
                        <a:buChar char="•"/>
                      </a:pPr>
                      <a:r>
                        <a:rPr lang="es-GT" sz="1200" u="none" strike="noStrike" baseline="0" dirty="0" smtClean="0"/>
                        <a:t>Manejo adecuado de diversificación productiva familiar y post cosecha enfocando generación de excedentes.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45" marR="1245" marT="1245" marB="0"/>
                </a:tc>
                <a:tc>
                  <a:txBody>
                    <a:bodyPr/>
                    <a:lstStyle/>
                    <a:p>
                      <a:pPr marL="88900" marR="0" indent="-88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Asistencia técnica y capacitación (gestión local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demandas, </a:t>
                      </a:r>
                      <a:r>
                        <a:rPr lang="es-MX" sz="1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planes grupales y comunitarios de agricultura familiar en parcela y hogar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s-MX" sz="12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promotorías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diversificación, organización e inversión en agricultura familiar  -Extensión-).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s-GT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88900" marR="0" indent="-88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GT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Dotación de insumos para implementación familiar, grupal y comunitario de prácticas (semillas</a:t>
                      </a:r>
                      <a:r>
                        <a:rPr lang="es-GT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y materiales vegetativos criollos y mejorados diversos, botiquines y módulos pecuarios, fertilizantes orgánicos y químicos, materiales para sistemas agroforestales y parcelas de diversificación productiva familiar).</a:t>
                      </a:r>
                    </a:p>
                    <a:p>
                      <a:pPr marL="88900" marR="0" indent="-88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GT" sz="1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Equipamientos grupales para granjas pecuarias familiares y mejoramiento del hogar,  herramientas diversas. </a:t>
                      </a:r>
                    </a:p>
                  </a:txBody>
                  <a:tcPr marL="1245" marR="1245" marT="1245" marB="0"/>
                </a:tc>
              </a:tr>
              <a:tr h="1686857">
                <a:tc>
                  <a:txBody>
                    <a:bodyPr/>
                    <a:lstStyle/>
                    <a:p>
                      <a:pPr algn="l" fontAlgn="t"/>
                      <a:r>
                        <a:rPr lang="es-G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Familias excedentarias</a:t>
                      </a:r>
                      <a:r>
                        <a:rPr lang="es-G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</a:p>
                    <a:p>
                      <a:pPr algn="l" fontAlgn="t"/>
                      <a:r>
                        <a:rPr lang="es-GT" sz="1200" dirty="0" smtClean="0"/>
                        <a:t>Fortalecer</a:t>
                      </a:r>
                      <a:r>
                        <a:rPr lang="es-GT" sz="1200" baseline="0" dirty="0" smtClean="0"/>
                        <a:t> procesos asociativos para producción, transformación y comercialización </a:t>
                      </a:r>
                      <a:r>
                        <a:rPr lang="es-GT" sz="1200" dirty="0" smtClean="0"/>
                        <a:t> vinculándose</a:t>
                      </a:r>
                      <a:r>
                        <a:rPr lang="es-GT" sz="1200" baseline="0" dirty="0" smtClean="0"/>
                        <a:t> a mercados y cadenas de valor.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1245" marB="0"/>
                </a:tc>
                <a:tc>
                  <a:txBody>
                    <a:bodyPr/>
                    <a:lstStyle/>
                    <a:p>
                      <a:pPr marL="88900" indent="-88900" algn="l" fontAlgn="t">
                        <a:buFont typeface="Arial" pitchFamily="34" charset="0"/>
                        <a:buChar char="•"/>
                      </a:pPr>
                      <a:r>
                        <a:rPr lang="es-G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Oportunidades cercanas</a:t>
                      </a:r>
                      <a:r>
                        <a:rPr lang="es-G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 viables de venta de excedentes y encadenamientos identificadas.</a:t>
                      </a:r>
                    </a:p>
                    <a:p>
                      <a:pPr marL="88900" indent="-88900" algn="l" fontAlgn="t">
                        <a:buFont typeface="Arial" pitchFamily="34" charset="0"/>
                        <a:buChar char="•"/>
                      </a:pPr>
                      <a:r>
                        <a:rPr lang="es-GT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Asociatividad</a:t>
                      </a:r>
                      <a:r>
                        <a:rPr lang="es-G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y alianzas para la intensificación  y diversificación de la producción</a:t>
                      </a:r>
                      <a:r>
                        <a:rPr lang="es-G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 la comercialización fomentadas.</a:t>
                      </a:r>
                    </a:p>
                    <a:p>
                      <a:pPr marL="88900" indent="-88900" algn="l" fontAlgn="t">
                        <a:buFont typeface="Arial" pitchFamily="34" charset="0"/>
                        <a:buChar char="•"/>
                      </a:pPr>
                      <a:r>
                        <a:rPr lang="es-GT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Encadenamientos con participación y alianzas entre diferentes actores.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45" marR="1245" marT="1245" marB="0"/>
                </a:tc>
                <a:tc>
                  <a:txBody>
                    <a:bodyPr/>
                    <a:lstStyle/>
                    <a:p>
                      <a:pPr marL="88900" marR="0" indent="-88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Asistencia técnica, capacitación y asesoría  (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demandas y ofertas; </a:t>
                      </a:r>
                      <a:r>
                        <a:rPr lang="es-MX" sz="1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planes y proyectos grupales 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 producción y encadenamientos; acceso a servicios de información, crédito y tecnología -Extensión-).</a:t>
                      </a:r>
                      <a:endParaRPr lang="es-GT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88900" indent="-88900" algn="l" fontAlgn="t">
                        <a:buFont typeface="Arial" pitchFamily="34" charset="0"/>
                        <a:buChar char="•"/>
                        <a:tabLst>
                          <a:tab pos="88900" algn="l"/>
                        </a:tabLst>
                      </a:pPr>
                      <a:r>
                        <a:rPr lang="es-GT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Dotación de insumos y equipos para implementación grupal y comunitario de proyectos de intensificación  y diversificación de </a:t>
                      </a:r>
                      <a:r>
                        <a:rPr lang="es-GT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hortalizas, granos básicos , frutales, aves, abejas y otras especies, peces, forestales, principalmente s</a:t>
                      </a:r>
                      <a:r>
                        <a:rPr lang="es-GT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istemas de riego, invernaderos, granjas, </a:t>
                      </a:r>
                      <a:r>
                        <a:rPr lang="es-GT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apiarios</a:t>
                      </a:r>
                      <a:r>
                        <a:rPr lang="es-GT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, estructuras de acopio y procesamiento de pequeña escala).</a:t>
                      </a:r>
                    </a:p>
                  </a:txBody>
                  <a:tcPr marL="1245" marR="1245" marT="1245" marB="0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79712" y="4462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0" indent="-1079500"/>
            <a:r>
              <a:rPr lang="es-GT" sz="2000" b="1" dirty="0" smtClean="0">
                <a:solidFill>
                  <a:prstClr val="black"/>
                </a:solidFill>
              </a:rPr>
              <a:t>PAFFEC:  	Opciones de oferta institucional para atender demandas y acuerdos territoriales</a:t>
            </a:r>
            <a:r>
              <a:rPr lang="es-GT" sz="2000" b="1" dirty="0" smtClean="0">
                <a:solidFill>
                  <a:prstClr val="white"/>
                </a:solidFill>
              </a:rPr>
              <a:t>.</a:t>
            </a:r>
            <a:endParaRPr lang="es-GT" sz="2000" b="1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5416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150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64291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2951163" indent="-2951163" algn="l"/>
            <a:r>
              <a:rPr lang="es-GT" sz="2000" b="1" dirty="0" smtClean="0">
                <a:solidFill>
                  <a:schemeClr val="bg1"/>
                </a:solidFill>
              </a:rPr>
              <a:t>Población meta del SNER:  </a:t>
            </a:r>
            <a:r>
              <a:rPr lang="es-GT" sz="2000" dirty="0" smtClean="0">
                <a:solidFill>
                  <a:schemeClr val="bg1"/>
                </a:solidFill>
              </a:rPr>
              <a:t>	Familias campesinas vulnerables </a:t>
            </a:r>
            <a:br>
              <a:rPr lang="es-GT" sz="2000" dirty="0" smtClean="0">
                <a:solidFill>
                  <a:schemeClr val="bg1"/>
                </a:solidFill>
              </a:rPr>
            </a:br>
            <a:r>
              <a:rPr lang="es-GT" sz="2000" dirty="0" smtClean="0">
                <a:solidFill>
                  <a:schemeClr val="bg1"/>
                </a:solidFill>
              </a:rPr>
              <a:t>(en subsistencia, </a:t>
            </a:r>
            <a:r>
              <a:rPr lang="es-GT" sz="2000" dirty="0" err="1" smtClean="0">
                <a:solidFill>
                  <a:schemeClr val="bg1"/>
                </a:solidFill>
              </a:rPr>
              <a:t>infrasubsistencia</a:t>
            </a:r>
            <a:r>
              <a:rPr lang="es-GT" sz="2000" dirty="0" smtClean="0">
                <a:solidFill>
                  <a:schemeClr val="bg1"/>
                </a:solidFill>
              </a:rPr>
              <a:t> y excedentarios)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857232"/>
            <a:ext cx="91440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698750" indent="-2698750">
              <a:spcBef>
                <a:spcPct val="0"/>
              </a:spcBef>
              <a:defRPr/>
            </a:pPr>
            <a:r>
              <a:rPr lang="es-GT" sz="2000" b="1" dirty="0" smtClean="0">
                <a:solidFill>
                  <a:srgbClr val="FFFF00"/>
                </a:solidFill>
              </a:rPr>
              <a:t>Resultado final del servicio de extensión: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32" y="1684776"/>
            <a:ext cx="328614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GT" sz="2800" b="1" dirty="0" smtClean="0">
                <a:solidFill>
                  <a:srgbClr val="C0504D">
                    <a:lumMod val="20000"/>
                    <a:lumOff val="80000"/>
                  </a:srgbClr>
                </a:solidFill>
              </a:rPr>
              <a:t>Incremento de producción de alimentos e ingresos </a:t>
            </a:r>
            <a:endParaRPr lang="en-US" sz="2800" b="1" dirty="0">
              <a:solidFill>
                <a:srgbClr val="C0504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9 Flecha curvada hacia arriba"/>
          <p:cNvSpPr/>
          <p:nvPr/>
        </p:nvSpPr>
        <p:spPr>
          <a:xfrm rot="20213525">
            <a:off x="3020459" y="2628326"/>
            <a:ext cx="4357718" cy="13573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5008" y="2542032"/>
            <a:ext cx="278608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GT" sz="2000" dirty="0" smtClean="0">
                <a:solidFill>
                  <a:prstClr val="white"/>
                </a:solidFill>
              </a:rPr>
              <a:t>Contribuir a reducir desnutrición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1 Título">
            <a:hlinkClick r:id="rId2" action="ppaction://hlinksldjump"/>
          </p:cNvPr>
          <p:cNvSpPr txBox="1">
            <a:spLocks/>
          </p:cNvSpPr>
          <p:nvPr/>
        </p:nvSpPr>
        <p:spPr>
          <a:xfrm>
            <a:off x="6215042" y="1256148"/>
            <a:ext cx="292895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GT" sz="2000" dirty="0" smtClean="0">
                <a:solidFill>
                  <a:prstClr val="white"/>
                </a:solidFill>
              </a:rPr>
              <a:t>Contribuir a desarrollo humano (desarrollo rural)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357554" y="3827916"/>
            <a:ext cx="235745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GT" sz="2000" dirty="0" smtClean="0">
                <a:solidFill>
                  <a:prstClr val="white"/>
                </a:solidFill>
              </a:rPr>
              <a:t>Contribuir a erradicar hambre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4786322"/>
            <a:ext cx="9144000" cy="2071702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GT" sz="2000" dirty="0" smtClean="0">
                <a:solidFill>
                  <a:prstClr val="black"/>
                </a:solidFill>
              </a:rPr>
              <a:t>Tareas equipo </a:t>
            </a:r>
            <a:r>
              <a:rPr lang="es-GT" sz="2400" b="1" dirty="0" smtClean="0">
                <a:solidFill>
                  <a:prstClr val="black"/>
                </a:solidFill>
              </a:rPr>
              <a:t>agencia de extensión</a:t>
            </a:r>
            <a:r>
              <a:rPr lang="es-GT" sz="2400" dirty="0" smtClean="0">
                <a:solidFill>
                  <a:prstClr val="black"/>
                </a:solidFill>
              </a:rPr>
              <a:t> con sujeto priorizado</a:t>
            </a:r>
            <a:r>
              <a:rPr lang="es-GT" sz="2000" dirty="0" smtClean="0">
                <a:solidFill>
                  <a:prstClr val="black"/>
                </a:solidFill>
              </a:rPr>
              <a:t>: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s-GT" sz="2000" dirty="0" smtClean="0">
                <a:solidFill>
                  <a:prstClr val="black"/>
                </a:solidFill>
              </a:rPr>
              <a:t>Identificar, ubicar, caracterizar y registrar sujeto priorizado.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s-GT" sz="2000" dirty="0" smtClean="0">
                <a:solidFill>
                  <a:prstClr val="black"/>
                </a:solidFill>
              </a:rPr>
              <a:t>Construir sistema local de extensión (Agencia, COMUSAN, socios, grupos, </a:t>
            </a:r>
            <a:r>
              <a:rPr lang="es-GT" sz="2000" dirty="0" err="1" smtClean="0">
                <a:solidFill>
                  <a:prstClr val="black"/>
                </a:solidFill>
              </a:rPr>
              <a:t>promotorías</a:t>
            </a:r>
            <a:r>
              <a:rPr lang="es-GT" sz="2000" dirty="0" smtClean="0">
                <a:solidFill>
                  <a:prstClr val="black"/>
                </a:solidFill>
              </a:rPr>
              <a:t>, centros de aprendizaje y transferencia).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s-GT" sz="2000" dirty="0" smtClean="0">
                <a:solidFill>
                  <a:prstClr val="black"/>
                </a:solidFill>
              </a:rPr>
              <a:t>Hacer extensión (educación no formal:  producción, organización, higiene).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s-GT" sz="2000" dirty="0" smtClean="0">
                <a:solidFill>
                  <a:prstClr val="black"/>
                </a:solidFill>
              </a:rPr>
              <a:t>Planificar, dar seguimiento a ejecución, medir y verificar resultados.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257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4" name="Picture 2" descr="http://www.icantgetpublished.com/images/blue-cu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520" cy="68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76064" y="288032"/>
            <a:ext cx="8244408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Características del modelo de extensión actual</a:t>
            </a:r>
            <a:endParaRPr lang="es-GT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144471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Principios que lo fundamentan:</a:t>
            </a:r>
            <a:endParaRPr lang="es-G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292837" y="2094125"/>
            <a:ext cx="504056" cy="54278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36104" y="2852936"/>
            <a:ext cx="7884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EL MARCO DE LA PNDRI.</a:t>
            </a:r>
          </a:p>
          <a:p>
            <a:endParaRPr lang="es-MX" sz="2400" b="1" dirty="0" smtClean="0">
              <a:solidFill>
                <a:schemeClr val="bg1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El sujeto de atención en el área rural:  Economía Campesina. Alto </a:t>
            </a:r>
            <a:r>
              <a:rPr lang="es-MX" sz="2400" dirty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nivel de </a:t>
            </a: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pobreza y Alto </a:t>
            </a:r>
            <a:r>
              <a:rPr lang="es-MX" sz="2400" dirty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nivel de </a:t>
            </a: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INSAN.  Infra y </a:t>
            </a:r>
            <a:r>
              <a:rPr lang="es-MX" sz="2400" dirty="0" err="1" smtClean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subsist</a:t>
            </a: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bg1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El PAFFEC como el eje principal del desarrollo rural.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bg1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Implementación del SNER, como el CANAL, la vía para llegar a la FAMILIA RURAL.</a:t>
            </a:r>
            <a:endParaRPr lang="es-MX" sz="2400" dirty="0">
              <a:solidFill>
                <a:schemeClr val="bg1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727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 smtClean="0"/>
          </a:p>
          <a:p>
            <a:endParaRPr lang="es-GT" dirty="0"/>
          </a:p>
          <a:p>
            <a:pPr marL="0" indent="0" algn="ctr">
              <a:buNone/>
            </a:pPr>
            <a:r>
              <a:rPr lang="es-GT" sz="4000" b="1" dirty="0" smtClean="0">
                <a:solidFill>
                  <a:srgbClr val="0000FF"/>
                </a:solidFill>
              </a:rPr>
              <a:t>GRACIAS  A TODOS Y TODAS</a:t>
            </a:r>
            <a:endParaRPr lang="es-GT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2476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0" y="-153888"/>
            <a:ext cx="9144000" cy="70788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prstClr val="white"/>
                </a:solidFill>
              </a:rPr>
              <a:t>El servicio y el concepto de extensión</a:t>
            </a:r>
            <a:endParaRPr lang="es-GT" sz="40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862144"/>
            <a:ext cx="8208912" cy="973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3600" b="1" dirty="0" smtClean="0">
                <a:solidFill>
                  <a:prstClr val="black"/>
                </a:solidFill>
              </a:rPr>
              <a:t>En general:</a:t>
            </a:r>
          </a:p>
          <a:p>
            <a:pPr algn="just">
              <a:lnSpc>
                <a:spcPct val="90000"/>
              </a:lnSpc>
            </a:pPr>
            <a:endParaRPr lang="es-ES" sz="3600" b="1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3200" b="1" dirty="0" smtClean="0">
                <a:solidFill>
                  <a:prstClr val="black"/>
                </a:solidFill>
              </a:rPr>
              <a:t>La idea de extensión a la que nos referimos es la que surge de la necesidad de extender conocimientos;  agrícolas para nuestro caso. Es educación no formal.</a:t>
            </a:r>
          </a:p>
          <a:p>
            <a:pPr algn="just">
              <a:lnSpc>
                <a:spcPct val="90000"/>
              </a:lnSpc>
            </a:pPr>
            <a:endParaRPr lang="es-ES" sz="3200" b="1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3200" b="1" dirty="0" smtClean="0">
                <a:solidFill>
                  <a:prstClr val="black"/>
                </a:solidFill>
              </a:rPr>
              <a:t>El extensionista siempre trabaja con grupos humanos, familias campesinas. La extensión es una relación humana.</a:t>
            </a:r>
          </a:p>
          <a:p>
            <a:pPr algn="just">
              <a:lnSpc>
                <a:spcPct val="90000"/>
              </a:lnSpc>
            </a:pPr>
            <a:endParaRPr lang="es-ES" sz="3200" b="1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3200" b="1" dirty="0" smtClean="0">
                <a:solidFill>
                  <a:prstClr val="black"/>
                </a:solidFill>
              </a:rPr>
              <a:t>El fomento de la participación comunitaria es el principio del como hacer extensión HOY.</a:t>
            </a:r>
            <a:endParaRPr lang="es-ES" sz="3200" b="1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ES" sz="36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ES" sz="36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ES" sz="36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GT" sz="36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s-MX" sz="3200" b="1" dirty="0">
                <a:solidFill>
                  <a:prstClr val="black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endParaRPr lang="es-MX" sz="32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4413299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endParaRPr lang="es-MX" sz="24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MX" sz="24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742950" lvl="1" indent="-285750">
              <a:defRPr/>
            </a:pPr>
            <a:endParaRPr lang="es-G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264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s-MX" sz="3200" b="1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s-MX" sz="36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El concepto de extensión.</a:t>
            </a:r>
          </a:p>
          <a:p>
            <a:pPr>
              <a:spcBef>
                <a:spcPct val="0"/>
              </a:spcBef>
              <a:defRPr/>
            </a:pPr>
            <a:endParaRPr lang="es-GT" sz="3200" b="1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4100" name="2 Marcador de contenido"/>
          <p:cNvSpPr>
            <a:spLocks noGrp="1"/>
          </p:cNvSpPr>
          <p:nvPr>
            <p:ph idx="1"/>
          </p:nvPr>
        </p:nvSpPr>
        <p:spPr>
          <a:xfrm>
            <a:off x="177675" y="765175"/>
            <a:ext cx="8786813" cy="5544145"/>
          </a:xfrm>
        </p:spPr>
        <p:txBody>
          <a:bodyPr>
            <a:noAutofit/>
          </a:bodyPr>
          <a:lstStyle/>
          <a:p>
            <a:pPr>
              <a:buNone/>
            </a:pPr>
            <a:endParaRPr lang="es-MX" sz="3600" b="1" dirty="0" smtClean="0">
              <a:latin typeface="Arial Narrow" pitchFamily="34" charset="0"/>
            </a:endParaRPr>
          </a:p>
          <a:p>
            <a:pPr algn="just"/>
            <a:r>
              <a:rPr lang="es-MX" sz="3600" dirty="0" smtClean="0">
                <a:latin typeface="Arial Narrow" pitchFamily="34" charset="0"/>
              </a:rPr>
              <a:t>La extensión como educación no formal que persigue el cambio de conducta.</a:t>
            </a:r>
          </a:p>
          <a:p>
            <a:pPr algn="just"/>
            <a:r>
              <a:rPr lang="es-MX" sz="3600" dirty="0" smtClean="0">
                <a:latin typeface="Arial Narrow" pitchFamily="34" charset="0"/>
              </a:rPr>
              <a:t>Actitud, conocimientos y medios o recursos: Los tres componentes de la conducta.</a:t>
            </a:r>
            <a:endParaRPr lang="es-MX" sz="2800" dirty="0" smtClean="0">
              <a:latin typeface="Arial Narrow" pitchFamily="34" charset="0"/>
            </a:endParaRPr>
          </a:p>
          <a:p>
            <a:pPr algn="just"/>
            <a:r>
              <a:rPr lang="es-MX" sz="3600" dirty="0" smtClean="0">
                <a:latin typeface="Arial Narrow" pitchFamily="34" charset="0"/>
              </a:rPr>
              <a:t>La extensión es esencialmente una relación humana. </a:t>
            </a:r>
          </a:p>
          <a:p>
            <a:pPr algn="just"/>
            <a:r>
              <a:rPr lang="es-MX" sz="3600" dirty="0" smtClean="0">
                <a:latin typeface="Arial Narrow" pitchFamily="34" charset="0"/>
              </a:rPr>
              <a:t>Aplicación del concepto.  La extensión como el “riel” del desarrollo rural. </a:t>
            </a:r>
            <a:r>
              <a:rPr lang="es-MX" sz="1800" b="1" dirty="0" smtClean="0">
                <a:latin typeface="Arial Narrow" pitchFamily="34" charset="0"/>
              </a:rPr>
              <a:t>(El riel como canal de comunicación, como educación.)</a:t>
            </a:r>
          </a:p>
          <a:p>
            <a:endParaRPr lang="es-MX" sz="1800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 bwMode="auto">
          <a:xfrm>
            <a:off x="0" y="1628775"/>
            <a:ext cx="4356100" cy="475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endParaRPr lang="es-MX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102" name="10 CuadroTexto"/>
          <p:cNvSpPr txBox="1">
            <a:spLocks noChangeArrowheads="1"/>
          </p:cNvSpPr>
          <p:nvPr/>
        </p:nvSpPr>
        <p:spPr bwMode="auto">
          <a:xfrm>
            <a:off x="6732588" y="6597650"/>
            <a:ext cx="23764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es-MX" sz="1100" dirty="0">
                <a:solidFill>
                  <a:prstClr val="black"/>
                </a:solidFill>
                <a:latin typeface="Arial Narrow" pitchFamily="34" charset="0"/>
              </a:rPr>
              <a:t>* </a:t>
            </a:r>
            <a:r>
              <a:rPr lang="es-MX" sz="1100" dirty="0" smtClean="0">
                <a:solidFill>
                  <a:prstClr val="black"/>
                </a:solidFill>
                <a:latin typeface="Arial Narrow" pitchFamily="34" charset="0"/>
              </a:rPr>
              <a:t>Saúl Lima</a:t>
            </a:r>
            <a:endParaRPr lang="es-GT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Picture 2" descr="http://www.icantgetpublished.com/images/blue-cu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27"/>
            <a:ext cx="9503337" cy="68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1296" y="548680"/>
            <a:ext cx="8101408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MX" sz="3200" b="1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Una </a:t>
            </a:r>
            <a:r>
              <a:rPr lang="es-MX" sz="32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unidad </a:t>
            </a:r>
            <a:r>
              <a:rPr lang="es-MX" sz="3200" b="1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de </a:t>
            </a:r>
            <a:r>
              <a:rPr lang="es-MX" sz="32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economía </a:t>
            </a:r>
            <a:r>
              <a:rPr lang="es-MX" sz="3200" b="1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campesina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1907704" y="1268760"/>
            <a:ext cx="360040" cy="93610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2295755"/>
            <a:ext cx="3168352" cy="2412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dirty="0" smtClean="0">
                <a:solidFill>
                  <a:prstClr val="white"/>
                </a:solidFill>
              </a:rPr>
              <a:t>Parcela</a:t>
            </a:r>
          </a:p>
          <a:p>
            <a:pPr algn="ctr"/>
            <a:r>
              <a:rPr lang="es-GT" sz="2400" dirty="0" smtClean="0">
                <a:solidFill>
                  <a:prstClr val="white"/>
                </a:solidFill>
              </a:rPr>
              <a:t>Área de producción </a:t>
            </a:r>
          </a:p>
          <a:p>
            <a:pPr algn="ctr"/>
            <a:r>
              <a:rPr lang="es-GT" sz="2400" dirty="0" smtClean="0">
                <a:solidFill>
                  <a:prstClr val="white"/>
                </a:solidFill>
              </a:rPr>
              <a:t> Área de Consumo </a:t>
            </a:r>
          </a:p>
          <a:p>
            <a:pPr algn="ctr"/>
            <a:r>
              <a:rPr lang="es-GT" sz="2400" dirty="0" smtClean="0">
                <a:solidFill>
                  <a:prstClr val="white"/>
                </a:solidFill>
              </a:rPr>
              <a:t>Trabajo familiar (eficiencia)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251199" y="2348881"/>
            <a:ext cx="3168352" cy="241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dirty="0" smtClean="0">
                <a:solidFill>
                  <a:prstClr val="white"/>
                </a:solidFill>
              </a:rPr>
              <a:t>Casa hogar </a:t>
            </a:r>
            <a:r>
              <a:rPr lang="es-GT" sz="2400" dirty="0">
                <a:solidFill>
                  <a:prstClr val="white"/>
                </a:solidFill>
              </a:rPr>
              <a:t>r</a:t>
            </a:r>
            <a:r>
              <a:rPr lang="es-GT" sz="2400" dirty="0" smtClean="0">
                <a:solidFill>
                  <a:prstClr val="white"/>
                </a:solidFill>
              </a:rPr>
              <a:t>ural</a:t>
            </a:r>
          </a:p>
          <a:p>
            <a:pPr algn="ctr"/>
            <a:r>
              <a:rPr lang="es-GT" sz="2400" dirty="0" smtClean="0">
                <a:solidFill>
                  <a:prstClr val="white"/>
                </a:solidFill>
              </a:rPr>
              <a:t>Área de producción </a:t>
            </a:r>
          </a:p>
          <a:p>
            <a:pPr algn="ctr"/>
            <a:r>
              <a:rPr lang="es-GT" sz="2400" dirty="0" smtClean="0">
                <a:solidFill>
                  <a:prstClr val="white"/>
                </a:solidFill>
              </a:rPr>
              <a:t> Área de Consumo</a:t>
            </a:r>
          </a:p>
          <a:p>
            <a:pPr algn="ctr"/>
            <a:r>
              <a:rPr lang="es-GT" sz="2400" dirty="0" smtClean="0">
                <a:solidFill>
                  <a:prstClr val="white"/>
                </a:solidFill>
              </a:rPr>
              <a:t>Trabajo familiar (eficiencia)</a:t>
            </a:r>
          </a:p>
        </p:txBody>
      </p:sp>
      <p:sp>
        <p:nvSpPr>
          <p:cNvPr id="11" name="10 Flecha abajo"/>
          <p:cNvSpPr/>
          <p:nvPr/>
        </p:nvSpPr>
        <p:spPr>
          <a:xfrm rot="16200000">
            <a:off x="4059586" y="2933302"/>
            <a:ext cx="864096" cy="70336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 rot="5400000">
            <a:off x="4011949" y="4157439"/>
            <a:ext cx="864096" cy="70336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6614474" y="1268760"/>
            <a:ext cx="360040" cy="93610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3642" y="5023648"/>
            <a:ext cx="77359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b="1" dirty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TRABAJO DE EXTENSIÓN EN EL </a:t>
            </a:r>
            <a:r>
              <a:rPr lang="es-GT" sz="2000" b="1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MARCO DEL  PAFFEC</a:t>
            </a:r>
            <a:endParaRPr lang="es-GT" sz="2000" b="1" dirty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algn="ctr"/>
            <a:endParaRPr lang="es-GT" b="1" dirty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5" name="14 Flecha abajo"/>
          <p:cNvSpPr/>
          <p:nvPr/>
        </p:nvSpPr>
        <p:spPr>
          <a:xfrm rot="10800000">
            <a:off x="1794556" y="5445224"/>
            <a:ext cx="58633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21993" y="6053226"/>
            <a:ext cx="2531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000" b="1" dirty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Agricultura familiar</a:t>
            </a:r>
            <a:endParaRPr lang="es-GT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64088" y="6125234"/>
            <a:ext cx="2893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000" b="1" dirty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Casa Hogar Saludable</a:t>
            </a:r>
            <a:endParaRPr lang="es-GT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Flecha abajo"/>
          <p:cNvSpPr/>
          <p:nvPr/>
        </p:nvSpPr>
        <p:spPr>
          <a:xfrm rot="10800000">
            <a:off x="6501326" y="5448729"/>
            <a:ext cx="58633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519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7" grpId="0"/>
      <p:bldP spid="15" grpId="0" animBg="1"/>
      <p:bldP spid="16" grpId="0"/>
      <p:bldP spid="17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0" y="-123110"/>
            <a:ext cx="9144000" cy="6463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prstClr val="white"/>
                </a:solidFill>
              </a:rPr>
              <a:t>APLICACIÓN PRINCIPAL DEL CONCEPTO</a:t>
            </a:r>
            <a:endParaRPr lang="es-GT" sz="28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692696"/>
            <a:ext cx="8496944" cy="1106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b="1" dirty="0" smtClean="0">
                <a:solidFill>
                  <a:prstClr val="black"/>
                </a:solidFill>
              </a:rPr>
              <a:t>EXTENSION  - “RIEL”.  Significado.</a:t>
            </a:r>
          </a:p>
          <a:p>
            <a:pPr algn="ctr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MX" sz="3600" dirty="0" smtClean="0">
                <a:solidFill>
                  <a:prstClr val="black"/>
                </a:solidFill>
              </a:rPr>
              <a:t>La extensión si bien es una conexión, desde hace muchos años se entendió, que no es una simple conexión; </a:t>
            </a:r>
            <a:r>
              <a:rPr lang="es-MX" sz="3600" b="1" dirty="0" smtClean="0">
                <a:solidFill>
                  <a:prstClr val="black"/>
                </a:solidFill>
              </a:rPr>
              <a:t>no es una conexión de cosas sino una CONEXIÓN HUMANA. </a:t>
            </a:r>
            <a:r>
              <a:rPr lang="es-MX" sz="3600" dirty="0" smtClean="0">
                <a:solidFill>
                  <a:prstClr val="black"/>
                </a:solidFill>
              </a:rPr>
              <a:t>Y los seres humanos reaccionan en base a sus actitudes y conocimientos; que por supuesto hay que cambiar: </a:t>
            </a:r>
            <a:r>
              <a:rPr lang="es-MX" sz="3600" b="1" dirty="0" smtClean="0">
                <a:solidFill>
                  <a:prstClr val="black"/>
                </a:solidFill>
              </a:rPr>
              <a:t>ESTO ES HACER EXTENSIÓN</a:t>
            </a:r>
            <a:r>
              <a:rPr lang="es-MX" sz="3600" dirty="0" smtClean="0">
                <a:solidFill>
                  <a:prstClr val="black"/>
                </a:solidFill>
              </a:rPr>
              <a:t>. </a:t>
            </a: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0" y="-123110"/>
            <a:ext cx="9144000" cy="6463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prstClr val="white"/>
                </a:solidFill>
              </a:rPr>
              <a:t>APLICACIÓN PRINCIPAL DEL CONCEPTO</a:t>
            </a:r>
            <a:endParaRPr lang="es-GT" sz="28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692696"/>
            <a:ext cx="8496944" cy="1239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b="1" dirty="0" smtClean="0">
                <a:solidFill>
                  <a:prstClr val="black"/>
                </a:solidFill>
              </a:rPr>
              <a:t>EXTENSION  - “RIEL”.  Significado.</a:t>
            </a:r>
          </a:p>
          <a:p>
            <a:pPr algn="ctr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MX" sz="3600" dirty="0" smtClean="0">
                <a:solidFill>
                  <a:prstClr val="black"/>
                </a:solidFill>
              </a:rPr>
              <a:t>La extensión es más que un “RIEL” o una conexión de cosas. Es una conexión esencialmente humana.  </a:t>
            </a:r>
            <a:r>
              <a:rPr lang="es-MX" sz="2800" b="1" dirty="0" smtClean="0">
                <a:solidFill>
                  <a:prstClr val="black"/>
                </a:solidFill>
              </a:rPr>
              <a:t>(desde el abordaje)</a:t>
            </a:r>
          </a:p>
          <a:p>
            <a:pPr algn="just">
              <a:lnSpc>
                <a:spcPct val="90000"/>
              </a:lnSpc>
            </a:pPr>
            <a:endParaRPr lang="es-MX" sz="36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MX" sz="3600" dirty="0" smtClean="0">
                <a:solidFill>
                  <a:prstClr val="black"/>
                </a:solidFill>
              </a:rPr>
              <a:t>Es aquí donde la CONEXIÓN adquiere la </a:t>
            </a:r>
            <a:r>
              <a:rPr lang="es-MX" sz="3600" b="1" dirty="0" smtClean="0">
                <a:solidFill>
                  <a:prstClr val="black"/>
                </a:solidFill>
              </a:rPr>
              <a:t>CONNOTACIÓN DE EXTENSIÓN</a:t>
            </a:r>
            <a:r>
              <a:rPr lang="es-MX" sz="3600" dirty="0" smtClean="0">
                <a:solidFill>
                  <a:prstClr val="black"/>
                </a:solidFill>
              </a:rPr>
              <a:t>, es decir como acción que busca el desarrollo humano.  </a:t>
            </a:r>
            <a:r>
              <a:rPr lang="es-MX" sz="2400" dirty="0" smtClean="0">
                <a:solidFill>
                  <a:prstClr val="black"/>
                </a:solidFill>
              </a:rPr>
              <a:t>(Recordar que la conexión es una  expresión que usamos para comprender la extensión).</a:t>
            </a:r>
          </a:p>
          <a:p>
            <a:pPr algn="just">
              <a:lnSpc>
                <a:spcPct val="90000"/>
              </a:lnSpc>
            </a:pPr>
            <a:endParaRPr lang="es-MX" sz="36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MX" sz="3600" dirty="0" smtClean="0">
                <a:solidFill>
                  <a:prstClr val="black"/>
                </a:solidFill>
              </a:rPr>
              <a:t> </a:t>
            </a: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b="1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32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s-MX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Picture 2" descr="http://www.icantgetpublished.com/images/blue-cu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395520" cy="68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720080" y="357166"/>
            <a:ext cx="7596336" cy="7143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es  hacer extensión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1484784"/>
            <a:ext cx="382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s-G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Extender conocimiento</a:t>
            </a:r>
            <a:r>
              <a:rPr lang="es-GT" sz="24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7624" y="2132856"/>
            <a:ext cx="4400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s-G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Hacer </a:t>
            </a:r>
            <a:r>
              <a:rPr lang="es-G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educación no formal</a:t>
            </a:r>
            <a:r>
              <a:rPr lang="es-GT" sz="2400" dirty="0">
                <a:latin typeface="Arial" pitchFamily="34" charset="0"/>
                <a:cs typeface="Arial" pitchFamily="34" charset="0"/>
              </a:rPr>
              <a:t>,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87624" y="270892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s-G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Construir </a:t>
            </a:r>
            <a:r>
              <a:rPr lang="es-G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aprendizajes con las personas </a:t>
            </a:r>
            <a:r>
              <a:rPr lang="es-G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(hombres, mujeres, jóvenes y niños) rurales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87624" y="3645024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s-G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Organizados </a:t>
            </a:r>
            <a:r>
              <a:rPr lang="es-G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grupos comunitarios a partir de su interés por solucionar un problema común o aprovechar una oportunidad.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301208"/>
            <a:ext cx="2286016" cy="169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5301208"/>
            <a:ext cx="2214546" cy="167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C:\Users\Alejandro\Desktop\San Mateo\fotos para informe\2013-02-05 10.15.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04" y="5266575"/>
            <a:ext cx="2000264" cy="169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C:\Users\victoriano\Documents\fotos pilones y accesorios de las granjas\060513-0917(00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295966"/>
            <a:ext cx="2160240" cy="166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0 Imagen" descr="F:\fotos MAGA 2013\SAM_1542.JPG"/>
          <p:cNvPicPr/>
          <p:nvPr/>
        </p:nvPicPr>
        <p:blipFill rotWithShape="1">
          <a:blip r:embed="rId7" cstate="print"/>
          <a:srcRect b="13583"/>
          <a:stretch/>
        </p:blipFill>
        <p:spPr bwMode="auto">
          <a:xfrm>
            <a:off x="3653644" y="5229200"/>
            <a:ext cx="208823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0972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623602" y="1568674"/>
            <a:ext cx="8134576" cy="4949228"/>
            <a:chOff x="3671232" y="1428735"/>
            <a:chExt cx="3837640" cy="409417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3769303" y="1643051"/>
              <a:ext cx="3620728" cy="3879858"/>
            </a:xfrm>
            <a:custGeom>
              <a:avLst/>
              <a:gdLst>
                <a:gd name="T0" fmla="*/ 2147483647 w 1307"/>
                <a:gd name="T1" fmla="*/ 2147483647 h 555"/>
                <a:gd name="T2" fmla="*/ 2147483647 w 1307"/>
                <a:gd name="T3" fmla="*/ 2147483647 h 555"/>
                <a:gd name="T4" fmla="*/ 2147483647 w 1307"/>
                <a:gd name="T5" fmla="*/ 2147483647 h 555"/>
                <a:gd name="T6" fmla="*/ 2147483647 w 1307"/>
                <a:gd name="T7" fmla="*/ 2147483647 h 555"/>
                <a:gd name="T8" fmla="*/ 2147483647 w 1307"/>
                <a:gd name="T9" fmla="*/ 2147483647 h 555"/>
                <a:gd name="T10" fmla="*/ 2147483647 w 1307"/>
                <a:gd name="T11" fmla="*/ 2147483647 h 555"/>
                <a:gd name="T12" fmla="*/ 2147483647 w 1307"/>
                <a:gd name="T13" fmla="*/ 2147483647 h 555"/>
                <a:gd name="T14" fmla="*/ 2147483647 w 1307"/>
                <a:gd name="T15" fmla="*/ 0 h 555"/>
                <a:gd name="T16" fmla="*/ 2147483647 w 1307"/>
                <a:gd name="T17" fmla="*/ 0 h 555"/>
                <a:gd name="T18" fmla="*/ 2147483647 w 1307"/>
                <a:gd name="T19" fmla="*/ 2147483647 h 555"/>
                <a:gd name="T20" fmla="*/ 2147483647 w 1307"/>
                <a:gd name="T21" fmla="*/ 2147483647 h 555"/>
                <a:gd name="T22" fmla="*/ 0 w 1307"/>
                <a:gd name="T23" fmla="*/ 2147483647 h 555"/>
                <a:gd name="T24" fmla="*/ 0 w 1307"/>
                <a:gd name="T25" fmla="*/ 2147483647 h 555"/>
                <a:gd name="T26" fmla="*/ 2147483647 w 1307"/>
                <a:gd name="T27" fmla="*/ 2147483647 h 555"/>
                <a:gd name="T28" fmla="*/ 2147483647 w 1307"/>
                <a:gd name="T29" fmla="*/ 2147483647 h 555"/>
                <a:gd name="T30" fmla="*/ 2147483647 w 1307"/>
                <a:gd name="T31" fmla="*/ 2147483647 h 555"/>
                <a:gd name="T32" fmla="*/ 2147483647 w 1307"/>
                <a:gd name="T33" fmla="*/ 2147483647 h 5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7"/>
                <a:gd name="T52" fmla="*/ 0 h 555"/>
                <a:gd name="T53" fmla="*/ 1307 w 1307"/>
                <a:gd name="T54" fmla="*/ 555 h 5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7" h="555">
                  <a:moveTo>
                    <a:pt x="1258" y="555"/>
                  </a:moveTo>
                  <a:lnTo>
                    <a:pt x="1282" y="548"/>
                  </a:lnTo>
                  <a:lnTo>
                    <a:pt x="1300" y="525"/>
                  </a:lnTo>
                  <a:lnTo>
                    <a:pt x="1307" y="494"/>
                  </a:lnTo>
                  <a:lnTo>
                    <a:pt x="1307" y="62"/>
                  </a:lnTo>
                  <a:lnTo>
                    <a:pt x="1300" y="31"/>
                  </a:lnTo>
                  <a:lnTo>
                    <a:pt x="1282" y="8"/>
                  </a:lnTo>
                  <a:lnTo>
                    <a:pt x="1258" y="0"/>
                  </a:lnTo>
                  <a:lnTo>
                    <a:pt x="49" y="0"/>
                  </a:lnTo>
                  <a:lnTo>
                    <a:pt x="24" y="8"/>
                  </a:lnTo>
                  <a:lnTo>
                    <a:pt x="6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6" y="525"/>
                  </a:lnTo>
                  <a:lnTo>
                    <a:pt x="24" y="548"/>
                  </a:lnTo>
                  <a:lnTo>
                    <a:pt x="49" y="555"/>
                  </a:lnTo>
                  <a:lnTo>
                    <a:pt x="1258" y="5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788596" y="2214078"/>
              <a:ext cx="3640924" cy="3297281"/>
            </a:xfrm>
            <a:custGeom>
              <a:avLst/>
              <a:gdLst>
                <a:gd name="T0" fmla="*/ 2147483647 w 1307"/>
                <a:gd name="T1" fmla="*/ 2147483647 h 555"/>
                <a:gd name="T2" fmla="*/ 2147483647 w 1307"/>
                <a:gd name="T3" fmla="*/ 2147483647 h 555"/>
                <a:gd name="T4" fmla="*/ 2147483647 w 1307"/>
                <a:gd name="T5" fmla="*/ 2147483647 h 555"/>
                <a:gd name="T6" fmla="*/ 2147483647 w 1307"/>
                <a:gd name="T7" fmla="*/ 2147483647 h 555"/>
                <a:gd name="T8" fmla="*/ 2147483647 w 1307"/>
                <a:gd name="T9" fmla="*/ 2147483647 h 555"/>
                <a:gd name="T10" fmla="*/ 2147483647 w 1307"/>
                <a:gd name="T11" fmla="*/ 2147483647 h 555"/>
                <a:gd name="T12" fmla="*/ 2147483647 w 1307"/>
                <a:gd name="T13" fmla="*/ 2147483647 h 555"/>
                <a:gd name="T14" fmla="*/ 2147483647 w 1307"/>
                <a:gd name="T15" fmla="*/ 0 h 555"/>
                <a:gd name="T16" fmla="*/ 2147483647 w 1307"/>
                <a:gd name="T17" fmla="*/ 0 h 555"/>
                <a:gd name="T18" fmla="*/ 2147483647 w 1307"/>
                <a:gd name="T19" fmla="*/ 2147483647 h 555"/>
                <a:gd name="T20" fmla="*/ 2147483647 w 1307"/>
                <a:gd name="T21" fmla="*/ 2147483647 h 555"/>
                <a:gd name="T22" fmla="*/ 0 w 1307"/>
                <a:gd name="T23" fmla="*/ 2147483647 h 555"/>
                <a:gd name="T24" fmla="*/ 0 w 1307"/>
                <a:gd name="T25" fmla="*/ 2147483647 h 555"/>
                <a:gd name="T26" fmla="*/ 2147483647 w 1307"/>
                <a:gd name="T27" fmla="*/ 2147483647 h 555"/>
                <a:gd name="T28" fmla="*/ 2147483647 w 1307"/>
                <a:gd name="T29" fmla="*/ 2147483647 h 555"/>
                <a:gd name="T30" fmla="*/ 2147483647 w 1307"/>
                <a:gd name="T31" fmla="*/ 2147483647 h 555"/>
                <a:gd name="T32" fmla="*/ 2147483647 w 1307"/>
                <a:gd name="T33" fmla="*/ 2147483647 h 5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7"/>
                <a:gd name="T52" fmla="*/ 0 h 555"/>
                <a:gd name="T53" fmla="*/ 1307 w 1307"/>
                <a:gd name="T54" fmla="*/ 555 h 5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7" h="555">
                  <a:moveTo>
                    <a:pt x="1258" y="555"/>
                  </a:moveTo>
                  <a:lnTo>
                    <a:pt x="1282" y="548"/>
                  </a:lnTo>
                  <a:lnTo>
                    <a:pt x="1300" y="525"/>
                  </a:lnTo>
                  <a:lnTo>
                    <a:pt x="1307" y="494"/>
                  </a:lnTo>
                  <a:lnTo>
                    <a:pt x="1307" y="62"/>
                  </a:lnTo>
                  <a:lnTo>
                    <a:pt x="1300" y="31"/>
                  </a:lnTo>
                  <a:lnTo>
                    <a:pt x="1282" y="8"/>
                  </a:lnTo>
                  <a:lnTo>
                    <a:pt x="1258" y="0"/>
                  </a:lnTo>
                  <a:lnTo>
                    <a:pt x="49" y="0"/>
                  </a:lnTo>
                  <a:lnTo>
                    <a:pt x="24" y="8"/>
                  </a:lnTo>
                  <a:lnTo>
                    <a:pt x="6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6" y="525"/>
                  </a:lnTo>
                  <a:lnTo>
                    <a:pt x="24" y="548"/>
                  </a:lnTo>
                  <a:lnTo>
                    <a:pt x="49" y="555"/>
                  </a:lnTo>
                  <a:lnTo>
                    <a:pt x="1258" y="555"/>
                  </a:lnTo>
                </a:path>
              </a:pathLst>
            </a:custGeom>
            <a:grpFill/>
            <a:ln w="9525">
              <a:solidFill>
                <a:srgbClr val="FFF06A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671232" y="1428735"/>
              <a:ext cx="3837640" cy="3968198"/>
            </a:xfrm>
            <a:custGeom>
              <a:avLst/>
              <a:gdLst>
                <a:gd name="T0" fmla="*/ 2147483647 w 1314"/>
                <a:gd name="T1" fmla="*/ 2147483647 h 548"/>
                <a:gd name="T2" fmla="*/ 2147483647 w 1314"/>
                <a:gd name="T3" fmla="*/ 2147483647 h 548"/>
                <a:gd name="T4" fmla="*/ 2147483647 w 1314"/>
                <a:gd name="T5" fmla="*/ 2147483647 h 548"/>
                <a:gd name="T6" fmla="*/ 2147483647 w 1314"/>
                <a:gd name="T7" fmla="*/ 2147483647 h 548"/>
                <a:gd name="T8" fmla="*/ 2147483647 w 1314"/>
                <a:gd name="T9" fmla="*/ 2147483647 h 548"/>
                <a:gd name="T10" fmla="*/ 2147483647 w 1314"/>
                <a:gd name="T11" fmla="*/ 2147483647 h 548"/>
                <a:gd name="T12" fmla="*/ 2147483647 w 1314"/>
                <a:gd name="T13" fmla="*/ 2147483647 h 548"/>
                <a:gd name="T14" fmla="*/ 2147483647 w 1314"/>
                <a:gd name="T15" fmla="*/ 0 h 548"/>
                <a:gd name="T16" fmla="*/ 2147483647 w 1314"/>
                <a:gd name="T17" fmla="*/ 0 h 548"/>
                <a:gd name="T18" fmla="*/ 2147483647 w 1314"/>
                <a:gd name="T19" fmla="*/ 2147483647 h 548"/>
                <a:gd name="T20" fmla="*/ 2147483647 w 1314"/>
                <a:gd name="T21" fmla="*/ 2147483647 h 548"/>
                <a:gd name="T22" fmla="*/ 0 w 1314"/>
                <a:gd name="T23" fmla="*/ 2147483647 h 548"/>
                <a:gd name="T24" fmla="*/ 0 w 1314"/>
                <a:gd name="T25" fmla="*/ 2147483647 h 548"/>
                <a:gd name="T26" fmla="*/ 2147483647 w 1314"/>
                <a:gd name="T27" fmla="*/ 2147483647 h 548"/>
                <a:gd name="T28" fmla="*/ 2147483647 w 1314"/>
                <a:gd name="T29" fmla="*/ 2147483647 h 548"/>
                <a:gd name="T30" fmla="*/ 2147483647 w 1314"/>
                <a:gd name="T31" fmla="*/ 2147483647 h 548"/>
                <a:gd name="T32" fmla="*/ 2147483647 w 1314"/>
                <a:gd name="T33" fmla="*/ 2147483647 h 5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4"/>
                <a:gd name="T52" fmla="*/ 0 h 548"/>
                <a:gd name="T53" fmla="*/ 1314 w 1314"/>
                <a:gd name="T54" fmla="*/ 548 h 5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4" h="548">
                  <a:moveTo>
                    <a:pt x="1265" y="548"/>
                  </a:moveTo>
                  <a:lnTo>
                    <a:pt x="1289" y="540"/>
                  </a:lnTo>
                  <a:lnTo>
                    <a:pt x="1308" y="517"/>
                  </a:lnTo>
                  <a:lnTo>
                    <a:pt x="1314" y="494"/>
                  </a:lnTo>
                  <a:lnTo>
                    <a:pt x="1314" y="62"/>
                  </a:lnTo>
                  <a:lnTo>
                    <a:pt x="1308" y="31"/>
                  </a:lnTo>
                  <a:lnTo>
                    <a:pt x="1289" y="8"/>
                  </a:lnTo>
                  <a:lnTo>
                    <a:pt x="1265" y="0"/>
                  </a:lnTo>
                  <a:lnTo>
                    <a:pt x="50" y="0"/>
                  </a:lnTo>
                  <a:lnTo>
                    <a:pt x="25" y="8"/>
                  </a:lnTo>
                  <a:lnTo>
                    <a:pt x="7" y="31"/>
                  </a:lnTo>
                  <a:lnTo>
                    <a:pt x="0" y="62"/>
                  </a:lnTo>
                  <a:lnTo>
                    <a:pt x="0" y="494"/>
                  </a:lnTo>
                  <a:lnTo>
                    <a:pt x="7" y="517"/>
                  </a:lnTo>
                  <a:lnTo>
                    <a:pt x="25" y="540"/>
                  </a:lnTo>
                  <a:lnTo>
                    <a:pt x="50" y="548"/>
                  </a:lnTo>
                  <a:lnTo>
                    <a:pt x="1265" y="548"/>
                  </a:lnTo>
                  <a:close/>
                </a:path>
              </a:pathLst>
            </a:custGeom>
            <a:grpFill/>
            <a:ln w="9525">
              <a:solidFill>
                <a:srgbClr val="00ABFD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defTabSz="457200"/>
              <a:endParaRPr lang="es-MX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660706" y="1784939"/>
            <a:ext cx="8321194" cy="4364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457200"/>
            <a:endParaRPr lang="es-GT" sz="2000" b="1" dirty="0" smtClean="0">
              <a:solidFill>
                <a:prstClr val="white"/>
              </a:solidFill>
              <a:latin typeface="Arial" pitchFamily="34" charset="0"/>
              <a:ea typeface="ＭＳ Ｐゴシック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Identificación </a:t>
            </a: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y </a:t>
            </a:r>
            <a:r>
              <a:rPr lang="es-GT" sz="28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registro </a:t>
            </a: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población objetivo.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Organización de grupos.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Autoselección de Promotorías Comunitarias.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Planes de grupo &gt;&gt;&gt;&gt;&gt;&gt;&gt;&gt; planes municipales.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Ubicación </a:t>
            </a: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y montaje de Centros de Aprendizaje para el Desarrollo Rural –CADER-.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es-GT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Ampliación y articulación de actores del sistema local de extensión</a:t>
            </a:r>
            <a:r>
              <a:rPr lang="es-GT" sz="28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es-GT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6984" y="274638"/>
            <a:ext cx="8229600" cy="1294036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3600" b="1" dirty="0" smtClean="0">
                <a:solidFill>
                  <a:prstClr val="black"/>
                </a:solidFill>
              </a:rPr>
              <a:t>Metodología  del SNER.  Productos estratégicos exigidos a las Agencias de Extensión</a:t>
            </a:r>
            <a:r>
              <a:rPr lang="es-ES" dirty="0" smtClean="0">
                <a:solidFill>
                  <a:prstClr val="black"/>
                </a:solidFill>
              </a:rPr>
              <a:t/>
            </a:r>
            <a:br>
              <a:rPr lang="es-ES" dirty="0" smtClean="0">
                <a:solidFill>
                  <a:prstClr val="black"/>
                </a:solidFill>
              </a:rPr>
            </a:br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496" y="223609"/>
            <a:ext cx="3672408" cy="142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GT" sz="2400" b="1" dirty="0">
                <a:solidFill>
                  <a:prstClr val="black"/>
                </a:solidFill>
              </a:rPr>
              <a:t>CENTRO DE </a:t>
            </a:r>
            <a:r>
              <a:rPr lang="es-GT" sz="2400" b="1" dirty="0" smtClean="0">
                <a:solidFill>
                  <a:prstClr val="black"/>
                </a:solidFill>
              </a:rPr>
              <a:t>APRENDIZAJE </a:t>
            </a:r>
            <a:r>
              <a:rPr lang="es-GT" sz="2400" b="1" dirty="0">
                <a:solidFill>
                  <a:prstClr val="black"/>
                </a:solidFill>
              </a:rPr>
              <a:t>PARA EL DESARROLLO RURAL   -CADER-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851920" y="548681"/>
            <a:ext cx="4968552" cy="59123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US" sz="2600" b="1" i="1" dirty="0">
                <a:solidFill>
                  <a:prstClr val="black"/>
                </a:solidFill>
                <a:latin typeface="Arial" charset="0"/>
              </a:rPr>
              <a:t>El CADER es una herramienta metodológica para facilitar un proceso de enseñanza y aprendizaje. Se convierte en el lugar donde convergen los y las integrantes del grupo atendido por el promotor o la promotora para aprender-haciendo buenas prácticas y tecnología de seguridad alimentaria y nutricional y desarrollo rural. Luego, cada integrante del grupo pueda replicar lo aprendido. </a:t>
            </a:r>
            <a:endParaRPr lang="es-GT" sz="2600" b="1" i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456384" cy="251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456384" cy="231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6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49250" y="1425550"/>
          <a:ext cx="7215238" cy="3605189"/>
        </p:xfrm>
        <a:graphic>
          <a:graphicData uri="http://schemas.openxmlformats.org/drawingml/2006/table">
            <a:tbl>
              <a:tblPr/>
              <a:tblGrid>
                <a:gridCol w="2357454"/>
                <a:gridCol w="1428760"/>
                <a:gridCol w="1000132"/>
                <a:gridCol w="1143008"/>
                <a:gridCol w="1285884"/>
              </a:tblGrid>
              <a:tr h="6090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GT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Distribución de familias rurales</a:t>
                      </a:r>
                      <a:r>
                        <a:rPr lang="es-GT" sz="20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con actividad agropecuaria </a:t>
                      </a:r>
                    </a:p>
                    <a:p>
                      <a:pPr algn="ctr" fontAlgn="b"/>
                      <a:r>
                        <a:rPr lang="es-GT" sz="20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según tipología (</a:t>
                      </a:r>
                      <a:r>
                        <a:rPr lang="es-GT" sz="2000" b="1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2012)</a:t>
                      </a:r>
                    </a:p>
                    <a:p>
                      <a:pPr algn="ctr" fontAlgn="b"/>
                      <a:endParaRPr lang="es-GT" sz="2000" b="1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24634">
                <a:tc>
                  <a:txBody>
                    <a:bodyPr/>
                    <a:lstStyle/>
                    <a:p>
                      <a:pPr algn="ctr" fontAlgn="b"/>
                      <a:r>
                        <a:rPr lang="es-GT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Tipología</a:t>
                      </a:r>
                      <a:endParaRPr lang="es-GT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 Hogares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b="1" i="0" u="none" strike="noStrike" kern="120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% MAGA</a:t>
                      </a:r>
                      <a:endParaRPr lang="es-GT" sz="2000" b="1" i="0" u="none" strike="noStrike" kern="120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b="1" i="0" u="none" strike="noStrike" kern="120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% PAFFEC</a:t>
                      </a:r>
                      <a:endParaRPr lang="es-GT" sz="2000" b="1" i="0" u="none" strike="noStrike" kern="120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Sin </a:t>
                      </a:r>
                      <a:r>
                        <a:rPr lang="es-GT" sz="1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Tierrra</a:t>
                      </a:r>
                      <a:r>
                        <a:rPr lang="es-GT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164,097</a:t>
                      </a:r>
                      <a:endParaRPr lang="es-GT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GT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GT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Infrasubsistencia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105,856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GT" sz="2800" b="1" dirty="0" smtClean="0"/>
                        <a:t>87</a:t>
                      </a:r>
                      <a:endParaRPr lang="es-GT" sz="2800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GT" sz="2800" b="1" dirty="0" smtClean="0"/>
                        <a:t>61</a:t>
                      </a:r>
                      <a:endParaRPr lang="es-GT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Subsistencia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513,395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Excedentarios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171,420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Pequeños comerciales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228,621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Grandes comerciales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115,988</a:t>
                      </a:r>
                      <a:endParaRPr lang="es-G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175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  <a:endParaRPr lang="es-GT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1’299,377</a:t>
                      </a:r>
                      <a:endParaRPr lang="es-GT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(1’135,280)</a:t>
                      </a:r>
                      <a:endParaRPr lang="es-GT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(790,671)</a:t>
                      </a:r>
                      <a:endParaRPr lang="es-GT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2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Fuente: </a:t>
                      </a:r>
                      <a:r>
                        <a:rPr lang="es-GT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BID 2012/ENCOVI 2011.</a:t>
                      </a:r>
                      <a:endParaRPr lang="es-GT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195736" y="509795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94100" algn="l"/>
              </a:tabLst>
            </a:pPr>
            <a:r>
              <a:rPr lang="es-GT" b="1" dirty="0" smtClean="0">
                <a:solidFill>
                  <a:prstClr val="white"/>
                </a:solidFill>
              </a:rPr>
              <a:t>Población agropecuaria total (100%): 	1’299,377 familias rurales</a:t>
            </a:r>
          </a:p>
          <a:p>
            <a:pPr>
              <a:tabLst>
                <a:tab pos="3594100" algn="l"/>
              </a:tabLst>
            </a:pPr>
            <a:r>
              <a:rPr lang="es-GT" b="1" dirty="0" smtClean="0">
                <a:solidFill>
                  <a:srgbClr val="4BACC6">
                    <a:lumMod val="75000"/>
                  </a:srgbClr>
                </a:solidFill>
              </a:rPr>
              <a:t>Población objetivo de MAGA(87%): 	1’135,280 familias rurales</a:t>
            </a:r>
          </a:p>
          <a:p>
            <a:pPr>
              <a:tabLst>
                <a:tab pos="3594100" algn="l"/>
              </a:tabLst>
            </a:pPr>
            <a:r>
              <a:rPr lang="es-GT" b="1" dirty="0" smtClean="0">
                <a:solidFill>
                  <a:prstClr val="white"/>
                </a:solidFill>
              </a:rPr>
              <a:t>Población objetivo de PAFFEC (61%): 	790,671 familias rurales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195416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851920" y="0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GT" b="1" dirty="0" smtClean="0">
                <a:solidFill>
                  <a:prstClr val="white"/>
                </a:solidFill>
              </a:rPr>
              <a:t>Agricultura familiar:  ¿Para quién?</a:t>
            </a:r>
            <a:endParaRPr lang="es-GT" dirty="0">
              <a:solidFill>
                <a:prstClr val="white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539552" y="3789040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1187624" y="3140968"/>
            <a:ext cx="0" cy="57606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187624" y="3933056"/>
            <a:ext cx="0" cy="504056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 rot="16200000">
            <a:off x="220578" y="2843202"/>
            <a:ext cx="128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prstClr val="white"/>
                </a:solidFill>
                <a:latin typeface="Arial Narrow" pitchFamily="34" charset="0"/>
              </a:rPr>
              <a:t>Producir para comer y vender el resto</a:t>
            </a:r>
            <a:endParaRPr lang="es-GT" sz="12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158318" y="4099151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>
                <a:solidFill>
                  <a:prstClr val="white"/>
                </a:solidFill>
                <a:latin typeface="Arial Narrow" pitchFamily="34" charset="0"/>
              </a:rPr>
              <a:t>Producir para vender y con ello comprar alimentos e invertir</a:t>
            </a:r>
            <a:endParaRPr lang="es-GT" sz="120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00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 Grupo"/>
          <p:cNvGrpSpPr/>
          <p:nvPr/>
        </p:nvGrpSpPr>
        <p:grpSpPr>
          <a:xfrm>
            <a:off x="909879" y="3933367"/>
            <a:ext cx="6690939" cy="2679060"/>
            <a:chOff x="909879" y="3933367"/>
            <a:chExt cx="6690939" cy="2679060"/>
          </a:xfrm>
        </p:grpSpPr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2574605" y="3933367"/>
              <a:ext cx="3372791" cy="159305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s-GT">
                <a:solidFill>
                  <a:prstClr val="black"/>
                </a:solidFill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635843" y="5556327"/>
              <a:ext cx="3269158" cy="3525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b="1" dirty="0" smtClean="0">
                  <a:solidFill>
                    <a:prstClr val="black"/>
                  </a:solidFill>
                  <a:cs typeface="Arial" pitchFamily="34" charset="0"/>
                </a:rPr>
                <a:t>Sujeto Priorizado PAFFEC</a:t>
              </a:r>
              <a:endParaRPr lang="es-G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909879" y="6259919"/>
              <a:ext cx="6690939" cy="3525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b="1" dirty="0" smtClean="0">
                  <a:solidFill>
                    <a:prstClr val="black"/>
                  </a:solidFill>
                  <a:cs typeface="Arial" pitchFamily="34" charset="0"/>
                </a:rPr>
                <a:t>Territorios rurales</a:t>
              </a:r>
              <a:endParaRPr lang="es-G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1373402" y="5907411"/>
              <a:ext cx="5815709" cy="3525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b="1" dirty="0" smtClean="0">
                  <a:solidFill>
                    <a:prstClr val="black"/>
                  </a:solidFill>
                  <a:cs typeface="Arial" pitchFamily="34" charset="0"/>
                </a:rPr>
                <a:t>Población campesina</a:t>
              </a:r>
              <a:endParaRPr lang="es-G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395481" y="1465811"/>
            <a:ext cx="2091507" cy="3254467"/>
            <a:chOff x="395481" y="1465811"/>
            <a:chExt cx="2091507" cy="3254467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20431450">
              <a:off x="823204" y="1465811"/>
              <a:ext cx="1404701" cy="3254467"/>
            </a:xfrm>
            <a:prstGeom prst="curvedRightArrow">
              <a:avLst>
                <a:gd name="adj1" fmla="val 63829"/>
                <a:gd name="adj2" fmla="val 127657"/>
                <a:gd name="adj3" fmla="val 30305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s-GT">
                <a:solidFill>
                  <a:prstClr val="black"/>
                </a:solidFill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67082" y="1866744"/>
              <a:ext cx="1876704" cy="55404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5000"/>
                </a:lnSpc>
              </a:pPr>
              <a:r>
                <a:rPr lang="es-ES" sz="1600" b="1" dirty="0" smtClean="0">
                  <a:solidFill>
                    <a:prstClr val="black"/>
                  </a:solidFill>
                  <a:cs typeface="Arial" pitchFamily="34" charset="0"/>
                </a:rPr>
                <a:t>Política Agropecuaria</a:t>
              </a:r>
              <a:endParaRPr lang="es-GT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95481" y="2584579"/>
              <a:ext cx="2091507" cy="48425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5000"/>
                </a:lnSpc>
              </a:pPr>
              <a:r>
                <a:rPr lang="es-ES" sz="1600" b="1" dirty="0" smtClean="0">
                  <a:solidFill>
                    <a:prstClr val="black"/>
                  </a:solidFill>
                  <a:cs typeface="Arial" pitchFamily="34" charset="0"/>
                </a:rPr>
                <a:t>Plan Estratégico MAGA</a:t>
              </a:r>
              <a:endParaRPr lang="es-GT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480932" y="3315675"/>
              <a:ext cx="1714803" cy="54537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0800" rIns="91440" bIns="1080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1600" b="1" dirty="0" smtClean="0">
                  <a:solidFill>
                    <a:prstClr val="black"/>
                  </a:solidFill>
                  <a:cs typeface="Arial" pitchFamily="34" charset="0"/>
                </a:rPr>
                <a:t>Programas y entidades MAGA</a:t>
              </a:r>
              <a:endParaRPr lang="es-GT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73040"/>
            <a:ext cx="9144000" cy="591664"/>
          </a:xfrm>
        </p:spPr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r>
              <a:rPr lang="es-GT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Esquema de ubicación político – institucional del SNER</a:t>
            </a:r>
            <a:endParaRPr lang="es-GT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1168550" flipH="1">
            <a:off x="7405798" y="1593996"/>
            <a:ext cx="1122065" cy="2943263"/>
          </a:xfrm>
          <a:prstGeom prst="curvedRightArrow">
            <a:avLst>
              <a:gd name="adj1" fmla="val 63829"/>
              <a:gd name="adj2" fmla="val 127657"/>
              <a:gd name="adj3" fmla="val 26739"/>
            </a:avLst>
          </a:prstGeom>
          <a:solidFill>
            <a:srgbClr val="8DB3E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s-GT">
              <a:solidFill>
                <a:prstClr val="black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02062" y="3212977"/>
            <a:ext cx="4657843" cy="64846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s-ES" sz="2000" b="1" dirty="0" smtClean="0">
                <a:solidFill>
                  <a:prstClr val="white"/>
                </a:solidFill>
                <a:cs typeface="Arial" pitchFamily="34" charset="0"/>
              </a:rPr>
              <a:t>Programa  de Agricultura Familiar (</a:t>
            </a:r>
            <a:r>
              <a:rPr lang="es-ES" sz="2000" b="1" dirty="0" smtClean="0">
                <a:solidFill>
                  <a:prstClr val="white"/>
                </a:solidFill>
                <a:cs typeface="Arial" pitchFamily="34" charset="0"/>
                <a:hlinkClick r:id="rId2" action="ppaction://hlinksldjump"/>
              </a:rPr>
              <a:t>PAFFEC</a:t>
            </a:r>
            <a:r>
              <a:rPr lang="es-ES" b="1" dirty="0" smtClean="0">
                <a:solidFill>
                  <a:prstClr val="white"/>
                </a:solidFill>
                <a:cs typeface="Arial" pitchFamily="34" charset="0"/>
              </a:rPr>
              <a:t>)</a:t>
            </a:r>
            <a:endParaRPr lang="es-GT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22 Grupo"/>
          <p:cNvGrpSpPr/>
          <p:nvPr/>
        </p:nvGrpSpPr>
        <p:grpSpPr>
          <a:xfrm>
            <a:off x="797766" y="1305580"/>
            <a:ext cx="7881779" cy="1618688"/>
            <a:chOff x="797766" y="1305580"/>
            <a:chExt cx="7881779" cy="1618688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797766" y="1305580"/>
              <a:ext cx="1038217" cy="37600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b="1" dirty="0" smtClean="0">
                  <a:solidFill>
                    <a:prstClr val="black"/>
                  </a:solidFill>
                  <a:cs typeface="Arial" pitchFamily="34" charset="0"/>
                  <a:hlinkClick r:id="rId3" action="ppaction://hlinksldjump" tooltip="PNDRI"/>
                </a:rPr>
                <a:t>PNDRI</a:t>
              </a:r>
              <a:endParaRPr lang="es-G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212010" y="1381067"/>
              <a:ext cx="4467535" cy="30052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sz="16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Plan para Implementar  la PNDRI</a:t>
              </a:r>
              <a:endParaRPr lang="es-GT" sz="16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4283612" y="2636565"/>
              <a:ext cx="3938063" cy="28770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sz="16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Plan </a:t>
              </a:r>
              <a:r>
                <a:rPr lang="es-ES" sz="16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  <a:hlinkClick r:id="rId4" action="ppaction://hlinksldjump"/>
                </a:rPr>
                <a:t>Pacto</a:t>
              </a:r>
              <a:r>
                <a:rPr lang="es-ES" sz="16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 Hambre Cero</a:t>
              </a:r>
              <a:endParaRPr lang="es-GT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628428" y="2008459"/>
              <a:ext cx="3391633" cy="24924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sz="16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Política Desarrollo Social…POLSAN </a:t>
              </a:r>
              <a:endParaRPr lang="es-GT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1949980" y="1308429"/>
              <a:ext cx="2110350" cy="41517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rgbClr val="8DB3E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s-GT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647680" y="4352815"/>
            <a:ext cx="1218162" cy="611726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s-ES" sz="3600" b="1" dirty="0" smtClean="0">
                <a:solidFill>
                  <a:srgbClr val="EEECE1"/>
                </a:solidFill>
                <a:cs typeface="Arial" pitchFamily="34" charset="0"/>
                <a:hlinkClick r:id="rId5" action="ppaction://hlinksldjump"/>
              </a:rPr>
              <a:t>SNER</a:t>
            </a:r>
            <a:endParaRPr lang="es-GT" sz="5400" b="1" dirty="0" smtClean="0">
              <a:solidFill>
                <a:srgbClr val="EEECE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78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3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4" name="Picture 2" descr="http://www.icantgetpublished.com/images/blue-cu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520" cy="68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76064" y="288032"/>
            <a:ext cx="8244408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MX" sz="2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Características del modelo de extensión actual</a:t>
            </a:r>
            <a:endParaRPr lang="es-GT" sz="2800" b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144471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Principios que lo fundamentan:</a:t>
            </a:r>
            <a:endParaRPr lang="es-GT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292837" y="2094125"/>
            <a:ext cx="504056" cy="54278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36104" y="2852936"/>
            <a:ext cx="7884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II.  LA PARTICIPACION COMUNITARIA.</a:t>
            </a:r>
          </a:p>
          <a:p>
            <a:endParaRPr lang="es-MX" sz="2400" b="1" dirty="0" smtClean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Medio a través del cual se establece lo que tiene que hacer el servicio de extensión, las AMER.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r>
              <a:rPr lang="es-MX" sz="2400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III</a:t>
            </a:r>
            <a:r>
              <a:rPr lang="es-MX" sz="2400" b="1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. LA IDEA DEL SNER NACIONAL Y LOCAL.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Su fortalecimiento es necesario.  El MAGA no puede solo.</a:t>
            </a:r>
            <a:endParaRPr lang="es-MX" sz="2400" dirty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055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456098" y="2688483"/>
            <a:ext cx="5762418" cy="2703017"/>
            <a:chOff x="1456098" y="2688483"/>
            <a:chExt cx="5762418" cy="2703017"/>
          </a:xfrm>
        </p:grpSpPr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1456098" y="2688483"/>
              <a:ext cx="5762418" cy="27030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 sz="3200">
                <a:solidFill>
                  <a:prstClr val="black"/>
                </a:solidFill>
              </a:endParaRP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2699792" y="2886010"/>
              <a:ext cx="3528392" cy="5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sz="2400" dirty="0">
                  <a:solidFill>
                    <a:prstClr val="black"/>
                  </a:solidFill>
                  <a:cs typeface="Arial" pitchFamily="34" charset="0"/>
                </a:rPr>
                <a:t>Agencias de Extensión</a:t>
              </a:r>
              <a:endParaRPr lang="es-GT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SNER:  Sistema nacional de extensión rural</a:t>
            </a:r>
            <a:br>
              <a:rPr lang="es-MX" sz="3600" dirty="0" smtClean="0"/>
            </a:br>
            <a:r>
              <a:rPr lang="es-GT" sz="3200" b="1" i="1" dirty="0"/>
              <a:t> Conjunto articulado de actores que </a:t>
            </a:r>
            <a:r>
              <a:rPr lang="es-GT" sz="3200" b="1" i="1" dirty="0" smtClean="0"/>
              <a:t>hacemos extensión</a:t>
            </a:r>
            <a:endParaRPr lang="es-GT" sz="3600" dirty="0"/>
          </a:p>
        </p:txBody>
      </p:sp>
      <p:grpSp>
        <p:nvGrpSpPr>
          <p:cNvPr id="17" name="16 Grupo"/>
          <p:cNvGrpSpPr/>
          <p:nvPr/>
        </p:nvGrpSpPr>
        <p:grpSpPr>
          <a:xfrm>
            <a:off x="2065944" y="3317994"/>
            <a:ext cx="4530281" cy="1417145"/>
            <a:chOff x="2065944" y="3317994"/>
            <a:chExt cx="4530281" cy="1417145"/>
          </a:xfrm>
        </p:grpSpPr>
        <p:sp>
          <p:nvSpPr>
            <p:cNvPr id="4100" name="Oval 4"/>
            <p:cNvSpPr>
              <a:spLocks noChangeArrowheads="1"/>
            </p:cNvSpPr>
            <p:nvPr/>
          </p:nvSpPr>
          <p:spPr bwMode="auto">
            <a:xfrm>
              <a:off x="2065944" y="3317994"/>
              <a:ext cx="4530281" cy="1417145"/>
            </a:xfrm>
            <a:prstGeom prst="ellipse">
              <a:avLst/>
            </a:prstGeom>
            <a:solidFill>
              <a:srgbClr val="EAF1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 sz="3200">
                <a:solidFill>
                  <a:prstClr val="black"/>
                </a:solidFill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2771800" y="3709822"/>
              <a:ext cx="3340816" cy="65536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dirty="0">
                  <a:solidFill>
                    <a:srgbClr val="000000"/>
                  </a:solidFill>
                  <a:cs typeface="Arial" pitchFamily="34" charset="0"/>
                </a:rPr>
                <a:t>Sujeto priorizado PNDRI</a:t>
              </a:r>
              <a:endParaRPr lang="es-ES" sz="2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dirty="0">
                  <a:solidFill>
                    <a:srgbClr val="000000"/>
                  </a:solidFill>
                  <a:cs typeface="Arial" pitchFamily="34" charset="0"/>
                </a:rPr>
                <a:t>(grupos de familias campesinas)</a:t>
              </a:r>
              <a:endParaRPr lang="es-GT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2902302" y="3339873"/>
              <a:ext cx="3037849" cy="44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sz="2000" b="1" dirty="0" err="1">
                  <a:solidFill>
                    <a:srgbClr val="00B050"/>
                  </a:solidFill>
                  <a:cs typeface="Arial" pitchFamily="34" charset="0"/>
                </a:rPr>
                <a:t>Promotorías</a:t>
              </a:r>
              <a:r>
                <a:rPr lang="es-ES" sz="2000" b="1" dirty="0">
                  <a:solidFill>
                    <a:srgbClr val="00B050"/>
                  </a:solidFill>
                  <a:cs typeface="Arial" pitchFamily="34" charset="0"/>
                </a:rPr>
                <a:t> comunitarias</a:t>
              </a:r>
              <a:endParaRPr lang="es-GT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39552" y="4293096"/>
            <a:ext cx="7776864" cy="1152128"/>
            <a:chOff x="539552" y="4293096"/>
            <a:chExt cx="7776864" cy="1152128"/>
          </a:xfrm>
        </p:grpSpPr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2675789" y="4787243"/>
              <a:ext cx="3285698" cy="65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dirty="0">
                  <a:solidFill>
                    <a:prstClr val="black"/>
                  </a:solidFill>
                  <a:cs typeface="Arial" pitchFamily="34" charset="0"/>
                </a:rPr>
                <a:t>Municipalidades y entidades locales de desarrollo rural</a:t>
              </a:r>
              <a:endParaRPr lang="es-GT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6103726" y="4293096"/>
              <a:ext cx="2212690" cy="78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dirty="0" smtClean="0">
                  <a:solidFill>
                    <a:prstClr val="black"/>
                  </a:solidFill>
                  <a:cs typeface="Arial" pitchFamily="34" charset="0"/>
                </a:rPr>
                <a:t>Cooperación Internacional </a:t>
              </a:r>
              <a:r>
                <a:rPr lang="es-ES" dirty="0">
                  <a:solidFill>
                    <a:prstClr val="black"/>
                  </a:solidFill>
                  <a:cs typeface="Arial" pitchFamily="34" charset="0"/>
                </a:rPr>
                <a:t>en DR</a:t>
              </a:r>
              <a:endParaRPr lang="es-GT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539552" y="4365190"/>
              <a:ext cx="2010890" cy="9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sz="2000" dirty="0">
                  <a:solidFill>
                    <a:prstClr val="black"/>
                  </a:solidFill>
                  <a:cs typeface="Arial" pitchFamily="34" charset="0"/>
                </a:rPr>
                <a:t>Organizaciones </a:t>
              </a:r>
              <a:r>
                <a:rPr lang="es-ES" sz="2000" dirty="0" smtClean="0">
                  <a:solidFill>
                    <a:prstClr val="black"/>
                  </a:solidFill>
                  <a:cs typeface="Arial" pitchFamily="34" charset="0"/>
                </a:rPr>
                <a:t>campesinas, empresas y ONG </a:t>
              </a:r>
              <a:endParaRPr lang="es-GT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23528" y="1196752"/>
            <a:ext cx="8064896" cy="5373216"/>
            <a:chOff x="323528" y="1196752"/>
            <a:chExt cx="8064896" cy="5373216"/>
          </a:xfrm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323528" y="1196752"/>
              <a:ext cx="8064896" cy="5373216"/>
            </a:xfrm>
            <a:prstGeom prst="ellips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 sz="3200">
                <a:solidFill>
                  <a:prstClr val="black"/>
                </a:solidFill>
              </a:endParaRPr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2302415" y="1484784"/>
              <a:ext cx="4169352" cy="96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b="1" dirty="0">
                  <a:solidFill>
                    <a:srgbClr val="0033CC"/>
                  </a:solidFill>
                  <a:cs typeface="Arial" pitchFamily="34" charset="0"/>
                </a:rPr>
                <a:t>Entidades nacionales y regionales del MAGA </a:t>
              </a:r>
              <a:r>
                <a:rPr lang="es-ES" sz="2000" b="1" dirty="0">
                  <a:solidFill>
                    <a:srgbClr val="0033CC"/>
                  </a:solidFill>
                  <a:cs typeface="Arial" pitchFamily="34" charset="0"/>
                </a:rPr>
                <a:t>(direcciones, institutos, sedes)</a:t>
              </a:r>
              <a:endParaRPr lang="es-GT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694058" y="2420888"/>
              <a:ext cx="1789710" cy="1214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dirty="0">
                  <a:solidFill>
                    <a:prstClr val="black"/>
                  </a:solidFill>
                  <a:cs typeface="Arial" pitchFamily="34" charset="0"/>
                </a:rPr>
                <a:t>Academia con investigación y Extensión</a:t>
              </a:r>
              <a:endParaRPr lang="es-GT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3173622" y="5600343"/>
              <a:ext cx="2314924" cy="95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dirty="0">
                  <a:solidFill>
                    <a:prstClr val="black"/>
                  </a:solidFill>
                  <a:cs typeface="Arial" pitchFamily="34" charset="0"/>
                </a:rPr>
                <a:t>Sector político con influencia territorial</a:t>
              </a:r>
              <a:endParaRPr lang="es-GT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6345530" y="2642623"/>
              <a:ext cx="1466830" cy="64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sz="2400" b="1" dirty="0" smtClean="0">
                  <a:solidFill>
                    <a:srgbClr val="0033CC"/>
                  </a:solidFill>
                  <a:cs typeface="Arial" pitchFamily="34" charset="0"/>
                </a:rPr>
                <a:t>MIDES</a:t>
              </a:r>
              <a:r>
                <a:rPr lang="es-ES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endParaRPr lang="es-GT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9916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58614"/>
            <a:ext cx="9108504" cy="512866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Sistema Nacional de Extensión Rural (SNER):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7332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GT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s-GT" sz="3400" b="1" dirty="0" smtClean="0">
                <a:solidFill>
                  <a:srgbClr val="FFFF00"/>
                </a:solidFill>
              </a:rPr>
              <a:t>Mandato institucional (Contribución esperada del MAGA al País): </a:t>
            </a:r>
            <a:br>
              <a:rPr lang="es-GT" sz="3400" b="1" dirty="0" smtClean="0">
                <a:solidFill>
                  <a:srgbClr val="FFFF00"/>
                </a:solidFill>
              </a:rPr>
            </a:br>
            <a:r>
              <a:rPr lang="es-GT" sz="3400" b="1" i="1" dirty="0" smtClean="0">
                <a:solidFill>
                  <a:srgbClr val="FFFF00"/>
                </a:solidFill>
              </a:rPr>
              <a:t>Promover la AF para fortalecer la Economía Campesina y contribuir al Desarrollo Rural. </a:t>
            </a:r>
          </a:p>
          <a:p>
            <a:pPr marL="0" indent="0" algn="ctr">
              <a:buNone/>
            </a:pPr>
            <a:r>
              <a:rPr lang="es-GT" sz="3400" b="1" i="1" dirty="0" smtClean="0">
                <a:solidFill>
                  <a:srgbClr val="FFFF00"/>
                </a:solidFill>
              </a:rPr>
              <a:t>¡Es hacer agricultura para comer y para vender!</a:t>
            </a:r>
          </a:p>
          <a:p>
            <a:pPr marL="0" indent="0">
              <a:buNone/>
            </a:pPr>
            <a:r>
              <a:rPr lang="es-GT" sz="3400" b="1" dirty="0" smtClean="0">
                <a:solidFill>
                  <a:srgbClr val="FFFF00"/>
                </a:solidFill>
              </a:rPr>
              <a:t>SNER:</a:t>
            </a:r>
          </a:p>
          <a:p>
            <a:pPr marL="1798638" indent="-1798638">
              <a:buNone/>
            </a:pPr>
            <a:r>
              <a:rPr lang="es-GT" b="1" dirty="0" smtClean="0">
                <a:solidFill>
                  <a:srgbClr val="FFFF00"/>
                </a:solidFill>
              </a:rPr>
              <a:t>Concepto:  	Riel para la intervención gubernamental del MAGA </a:t>
            </a:r>
          </a:p>
          <a:p>
            <a:pPr marL="1798638" indent="-1798638">
              <a:buNone/>
            </a:pPr>
            <a:r>
              <a:rPr lang="es-GT" sz="2800" b="1" dirty="0" smtClean="0">
                <a:solidFill>
                  <a:srgbClr val="FFFF00"/>
                </a:solidFill>
              </a:rPr>
              <a:t>		</a:t>
            </a:r>
            <a:r>
              <a:rPr lang="es-GT" sz="2600" b="1" i="1" dirty="0" smtClean="0">
                <a:solidFill>
                  <a:srgbClr val="FFFF00"/>
                </a:solidFill>
              </a:rPr>
              <a:t>(en relación a la economía campesina, como el sujeto priorizado de la PNDRI).</a:t>
            </a:r>
            <a:endParaRPr lang="es-GT" sz="2800" b="1" i="1" dirty="0" smtClean="0">
              <a:solidFill>
                <a:srgbClr val="FFFF00"/>
              </a:solidFill>
            </a:endParaRPr>
          </a:p>
          <a:p>
            <a:pPr marL="1798638" indent="-1798638">
              <a:buNone/>
            </a:pPr>
            <a:endParaRPr lang="es-GT" sz="2800" b="1" i="1" dirty="0" smtClean="0">
              <a:solidFill>
                <a:srgbClr val="FFFF00"/>
              </a:solidFill>
            </a:endParaRPr>
          </a:p>
          <a:p>
            <a:pPr marL="1798638" indent="-1798638">
              <a:buNone/>
            </a:pPr>
            <a:r>
              <a:rPr lang="es-MX" sz="3400" b="1" dirty="0" smtClean="0">
                <a:solidFill>
                  <a:srgbClr val="FFFF00"/>
                </a:solidFill>
              </a:rPr>
              <a:t>Objetivo:	</a:t>
            </a:r>
            <a:r>
              <a:rPr lang="es-MX" b="1" dirty="0" smtClean="0">
                <a:solidFill>
                  <a:srgbClr val="FFFF00"/>
                </a:solidFill>
              </a:rPr>
              <a:t>Potenciar las capacidades de producción, organización y autogestión de la población rural del País.</a:t>
            </a:r>
          </a:p>
          <a:p>
            <a:pPr marL="1798638" indent="-1798638">
              <a:buNone/>
            </a:pPr>
            <a:r>
              <a:rPr lang="es-MX" sz="2800" b="1" dirty="0" smtClean="0">
                <a:solidFill>
                  <a:srgbClr val="FFFF00"/>
                </a:solidFill>
              </a:rPr>
              <a:t>	</a:t>
            </a:r>
            <a:r>
              <a:rPr lang="es-MX" sz="2600" b="1" i="1" dirty="0" smtClean="0">
                <a:solidFill>
                  <a:srgbClr val="FFFF00"/>
                </a:solidFill>
              </a:rPr>
              <a:t>(mediante procesos de educación no formal y ejecución participativa que tiendan a mejorar la calidad de vida de las familias campesinas).</a:t>
            </a:r>
            <a:r>
              <a:rPr lang="es-GT" sz="2600" b="1" i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es-GT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sz="2800" dirty="0">
              <a:solidFill>
                <a:srgbClr val="FFFF00"/>
              </a:solidFill>
            </a:endParaRPr>
          </a:p>
        </p:txBody>
      </p:sp>
      <p:pic>
        <p:nvPicPr>
          <p:cNvPr id="4" name="Picture 5" descr="Juan Miguel Invernad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552" y="5214950"/>
            <a:ext cx="1944216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DSC00508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214950"/>
            <a:ext cx="164307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69" y="5198178"/>
            <a:ext cx="2071702" cy="173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Photo 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214950"/>
            <a:ext cx="185738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C:\Users\victoriano\Documents\fotos pilones y accesorios de las granjas\060513-0917(00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760" y="5214950"/>
            <a:ext cx="216024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5636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Picture 2" descr="http://www.icantgetpublished.com/images/blue-cu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144016" y="116632"/>
            <a:ext cx="882047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Características  del modelo de extensión actual </a:t>
            </a:r>
            <a:r>
              <a:rPr lang="es-E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GT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03648" y="908720"/>
            <a:ext cx="619268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Concepto </a:t>
            </a:r>
            <a:r>
              <a:rPr lang="es-MX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EXTENSION </a:t>
            </a:r>
          </a:p>
        </p:txBody>
      </p:sp>
      <p:sp>
        <p:nvSpPr>
          <p:cNvPr id="7" name="6 Flecha arriba y abajo"/>
          <p:cNvSpPr/>
          <p:nvPr/>
        </p:nvSpPr>
        <p:spPr>
          <a:xfrm>
            <a:off x="4519831" y="1484784"/>
            <a:ext cx="432048" cy="720080"/>
          </a:xfrm>
          <a:prstGeom prst="up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13933" y="2348880"/>
            <a:ext cx="610115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 UNA RELACION HUMANA</a:t>
            </a:r>
            <a:r>
              <a:rPr lang="es-MX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es-MX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4468698" y="2924944"/>
            <a:ext cx="535350" cy="57606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3673" y="3409836"/>
            <a:ext cx="264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EXTENSIONISTA</a:t>
            </a:r>
            <a:endParaRPr lang="es-GT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854083" y="3429000"/>
            <a:ext cx="2772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FAMILIA</a:t>
            </a:r>
            <a:r>
              <a:rPr lang="es-MX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RURAL</a:t>
            </a:r>
            <a:endParaRPr lang="es-GT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Estrella de 4 puntas"/>
          <p:cNvSpPr/>
          <p:nvPr/>
        </p:nvSpPr>
        <p:spPr>
          <a:xfrm>
            <a:off x="4260455" y="3933056"/>
            <a:ext cx="1008112" cy="936104"/>
          </a:xfrm>
          <a:prstGeom prst="star4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rgbClr val="00B050"/>
              </a:solidFill>
            </a:endParaRPr>
          </a:p>
        </p:txBody>
      </p:sp>
      <p:sp>
        <p:nvSpPr>
          <p:cNvPr id="13" name="12 Flecha izquierda y derecha"/>
          <p:cNvSpPr/>
          <p:nvPr/>
        </p:nvSpPr>
        <p:spPr>
          <a:xfrm>
            <a:off x="3491880" y="3501008"/>
            <a:ext cx="2291765" cy="440008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27584" y="4941168"/>
            <a:ext cx="792088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Promotoría </a:t>
            </a:r>
            <a:r>
              <a:rPr lang="es-MX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Comunitaria</a:t>
            </a:r>
            <a:endParaRPr lang="es-MX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s-MX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s-MX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Grupos </a:t>
            </a:r>
            <a:r>
              <a:rPr lang="es-MX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MX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interés</a:t>
            </a:r>
          </a:p>
          <a:p>
            <a:pPr algn="ctr">
              <a:lnSpc>
                <a:spcPct val="90000"/>
              </a:lnSpc>
            </a:pPr>
            <a:r>
              <a:rPr lang="es-MX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MX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CADER</a:t>
            </a:r>
            <a:endParaRPr lang="es-MX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MX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MX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Metodología </a:t>
            </a:r>
            <a:r>
              <a:rPr lang="es-MX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CaC</a:t>
            </a:r>
            <a:r>
              <a:rPr lang="es-MX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43850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400" dirty="0" smtClean="0">
                <a:solidFill>
                  <a:prstClr val="white"/>
                </a:solidFill>
              </a:rPr>
              <a:t>Extensión -- educación</a:t>
            </a:r>
            <a:endParaRPr lang="es-GT" sz="2400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298385"/>
            <a:ext cx="8532440" cy="5724644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es-MX" sz="3200" b="1" dirty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MX" sz="32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Ciencias Sociales   Ciencias Naturales</a:t>
            </a:r>
            <a:endParaRPr lang="es-MX" sz="3200" b="1" dirty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pPr>
              <a:spcBef>
                <a:spcPct val="0"/>
              </a:spcBef>
              <a:defRPr/>
            </a:pPr>
            <a:endParaRPr lang="es-MX" sz="3200" b="1" dirty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es-MX" sz="14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Política, Historia</a:t>
            </a:r>
            <a:endParaRPr lang="es-MX" sz="1400" b="1" dirty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es-MX" sz="14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Economía, </a:t>
            </a:r>
            <a:r>
              <a:rPr lang="es-MX" sz="1400" b="1" dirty="0" err="1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etc</a:t>
            </a:r>
            <a:r>
              <a:rPr lang="es-MX" sz="14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                                               (</a:t>
            </a:r>
            <a:r>
              <a:rPr lang="es-MX" sz="24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Física, Química, etc.</a:t>
            </a:r>
            <a:r>
              <a:rPr lang="es-MX" sz="14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)</a:t>
            </a:r>
            <a:endParaRPr lang="es-MX" sz="1400" b="1" dirty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es-MX" sz="3200" b="1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   </a:t>
            </a:r>
            <a:endParaRPr lang="es-MX" sz="3200" b="1" dirty="0" smtClean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es-MX" sz="32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   </a:t>
            </a:r>
            <a:r>
              <a:rPr lang="es-MX" sz="3200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Educación</a:t>
            </a:r>
            <a:r>
              <a:rPr lang="es-MX" sz="32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              </a:t>
            </a:r>
            <a:endParaRPr lang="es-MX" sz="3200" b="1" dirty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r>
              <a:rPr lang="es-GT" sz="24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            </a:t>
            </a:r>
            <a:endParaRPr lang="es-GT" sz="2400" b="1" dirty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endParaRPr lang="es-GT" sz="2400" b="1" dirty="0" smtClean="0">
              <a:solidFill>
                <a:srgbClr val="EEECE1">
                  <a:lumMod val="25000"/>
                </a:srgbClr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r>
              <a:rPr lang="es-GT" sz="24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   </a:t>
            </a:r>
          </a:p>
          <a:p>
            <a:pPr lvl="0"/>
            <a:r>
              <a:rPr lang="es-GT" sz="2400" b="1" dirty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 </a:t>
            </a:r>
            <a:r>
              <a:rPr lang="es-GT" sz="2400" b="1" dirty="0" smtClean="0">
                <a:solidFill>
                  <a:srgbClr val="EEECE1">
                    <a:lumMod val="25000"/>
                  </a:srgbClr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  EXTENSION:  </a:t>
            </a:r>
            <a:r>
              <a:rPr lang="es-GT" sz="3200" b="1" dirty="0" smtClean="0">
                <a:solidFill>
                  <a:srgbClr val="C00000"/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Es educación no formal.</a:t>
            </a:r>
          </a:p>
          <a:p>
            <a:pPr lvl="0"/>
            <a:r>
              <a:rPr lang="es-GT" sz="3200" b="1" dirty="0" smtClean="0">
                <a:latin typeface="Comic Sans MS" pitchFamily="66" charset="0"/>
                <a:ea typeface="Ebrima" pitchFamily="2" charset="0"/>
                <a:cs typeface="Ebrima" pitchFamily="2" charset="0"/>
              </a:rPr>
              <a:t>Extensión rural</a:t>
            </a:r>
            <a:r>
              <a:rPr lang="es-GT" sz="3200" b="1" dirty="0" smtClean="0">
                <a:solidFill>
                  <a:srgbClr val="C00000"/>
                </a:solidFill>
                <a:latin typeface="Comic Sans MS" pitchFamily="66" charset="0"/>
                <a:ea typeface="Ebrima" pitchFamily="2" charset="0"/>
                <a:cs typeface="Ebrima" pitchFamily="2" charset="0"/>
              </a:rPr>
              <a:t>: Es educación campesina.</a:t>
            </a:r>
            <a:endParaRPr lang="es-GT" sz="3200" b="1" dirty="0">
              <a:latin typeface="Comic Sans MS" pitchFamily="66" charset="0"/>
              <a:ea typeface="Ebrima" pitchFamily="2" charset="0"/>
              <a:cs typeface="Ebrima" pitchFamily="2" charset="0"/>
            </a:endParaRPr>
          </a:p>
          <a:p>
            <a:endParaRPr lang="es-GT" sz="3200" b="1" dirty="0">
              <a:solidFill>
                <a:srgbClr val="C00000"/>
              </a:solidFill>
              <a:latin typeface="Comic Sans MS" pitchFamily="66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1710517" y="1379222"/>
            <a:ext cx="36004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6045623" y="1412776"/>
            <a:ext cx="360040" cy="612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70523"/>
            <a:ext cx="5064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4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4" name="Picture 2" descr="http://www.icantgetpublished.com/images/blue-cu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520" cy="68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76064" y="288032"/>
            <a:ext cx="8244408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MX" sz="2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Características del modelo de extensión actual</a:t>
            </a:r>
            <a:endParaRPr lang="es-GT" sz="2800" b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144471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Partes del modelo</a:t>
            </a:r>
            <a:r>
              <a:rPr lang="es-GT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s-GT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292837" y="2094125"/>
            <a:ext cx="504056" cy="54278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36104" y="2852936"/>
            <a:ext cx="7884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I.  FORMACION DE GRUPOS DE FAMILIAS.</a:t>
            </a:r>
          </a:p>
          <a:p>
            <a:endParaRPr lang="es-MX" sz="2400" b="1" dirty="0" smtClean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Por medio de asambleas comunitarias, o grupos de otras entidades como el FT Y EL MIDES.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r>
              <a:rPr lang="es-MX" sz="2400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II.  </a:t>
            </a:r>
            <a:r>
              <a:rPr lang="es-MX" sz="2400" b="1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AUTOSELECCIÓN DE PROMOTORÍAS.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Brazo vital comunitario. Su base es </a:t>
            </a:r>
            <a:r>
              <a:rPr lang="es-MX" sz="2400" dirty="0" err="1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CaC</a:t>
            </a:r>
            <a:r>
              <a:rPr lang="es-MX" sz="2400" dirty="0" smtClean="0">
                <a:solidFill>
                  <a:prstClr val="white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.  Surge de la comunidad, de su propio funcionamiento.</a:t>
            </a:r>
            <a:endParaRPr lang="es-MX" sz="2400" dirty="0">
              <a:solidFill>
                <a:prstClr val="white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155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8365</TotalTime>
  <Words>2084</Words>
  <Application>Microsoft Office PowerPoint</Application>
  <PresentationFormat>Presentación en pantalla (4:3)</PresentationFormat>
  <Paragraphs>373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Tema de Office</vt:lpstr>
      <vt:lpstr>2_Concurrencia</vt:lpstr>
      <vt:lpstr>4_Tema de Office</vt:lpstr>
      <vt:lpstr>8_Tema de Office</vt:lpstr>
      <vt:lpstr>Austin</vt:lpstr>
      <vt:lpstr>3_Flujo</vt:lpstr>
      <vt:lpstr>3_Tema de Office</vt:lpstr>
      <vt:lpstr>1_Tema de Office</vt:lpstr>
      <vt:lpstr>Presentación de PowerPoint</vt:lpstr>
      <vt:lpstr>Presentación de PowerPoint</vt:lpstr>
      <vt:lpstr>Esquema de ubicación político – institucional del SNER</vt:lpstr>
      <vt:lpstr>Presentación de PowerPoint</vt:lpstr>
      <vt:lpstr>SNER:  Sistema nacional de extensión rural  Conjunto articulado de actores que hacemos extensión</vt:lpstr>
      <vt:lpstr>Sistema Nacional de Extensión Rural (SNER):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CONFORMACION DE LAS AGENCIAS MUNICIPALES DE EXTENSION RURAL –AMER-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Población meta del SNER:   Familias campesinas vulnerables  (en subsistencia, infrasubsistencia y excedentarios)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 Programa para la  Promoción de la Economía Campesina</dc:title>
  <dc:creator>user</dc:creator>
  <cp:lastModifiedBy>Proteccion Social</cp:lastModifiedBy>
  <cp:revision>548</cp:revision>
  <dcterms:created xsi:type="dcterms:W3CDTF">2012-04-03T03:48:07Z</dcterms:created>
  <dcterms:modified xsi:type="dcterms:W3CDTF">2014-12-05T16:14:47Z</dcterms:modified>
</cp:coreProperties>
</file>